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8.xml" ContentType="application/vnd.openxmlformats-officedocument.presentationml.tags+xml"/>
  <Override PartName="/ppt/notesSlides/notesSlide2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34"/>
  </p:notesMasterIdLst>
  <p:sldIdLst>
    <p:sldId id="256" r:id="rId2"/>
    <p:sldId id="268" r:id="rId3"/>
    <p:sldId id="259" r:id="rId4"/>
    <p:sldId id="257" r:id="rId5"/>
    <p:sldId id="311" r:id="rId6"/>
    <p:sldId id="312" r:id="rId7"/>
    <p:sldId id="325" r:id="rId8"/>
    <p:sldId id="260" r:id="rId9"/>
    <p:sldId id="315" r:id="rId10"/>
    <p:sldId id="308" r:id="rId11"/>
    <p:sldId id="262" r:id="rId12"/>
    <p:sldId id="258" r:id="rId13"/>
    <p:sldId id="302" r:id="rId14"/>
    <p:sldId id="305" r:id="rId15"/>
    <p:sldId id="265" r:id="rId16"/>
    <p:sldId id="328" r:id="rId17"/>
    <p:sldId id="275" r:id="rId18"/>
    <p:sldId id="321" r:id="rId19"/>
    <p:sldId id="317" r:id="rId20"/>
    <p:sldId id="333" r:id="rId21"/>
    <p:sldId id="295" r:id="rId22"/>
    <p:sldId id="285" r:id="rId23"/>
    <p:sldId id="281" r:id="rId24"/>
    <p:sldId id="326" r:id="rId25"/>
    <p:sldId id="296" r:id="rId26"/>
    <p:sldId id="298" r:id="rId27"/>
    <p:sldId id="299" r:id="rId28"/>
    <p:sldId id="327" r:id="rId29"/>
    <p:sldId id="288" r:id="rId30"/>
    <p:sldId id="329" r:id="rId31"/>
    <p:sldId id="292" r:id="rId32"/>
    <p:sldId id="294" r:id="rId33"/>
  </p:sldIdLst>
  <p:sldSz cx="9144000" cy="6858000" type="screen4x3"/>
  <p:notesSz cx="6858000" cy="9144000"/>
  <p:embeddedFontLs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Open Sans Condensed" pitchFamily="34" charset="0"/>
      <p:bold r:id="rId39"/>
    </p:embeddedFont>
    <p:embeddedFont>
      <p:font typeface="Roboto Light" pitchFamily="2" charset="0"/>
      <p:regular r:id="rId40"/>
      <p:italic r:id="rId41"/>
    </p:embeddedFont>
    <p:embeddedFont>
      <p:font typeface="Roboto Medium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0D4"/>
    <a:srgbClr val="596ED5"/>
    <a:srgbClr val="FFE1E1"/>
    <a:srgbClr val="06069E"/>
    <a:srgbClr val="CDCDCD"/>
    <a:srgbClr val="C5C5C5"/>
    <a:srgbClr val="D1D1D1"/>
    <a:srgbClr val="D3D3D3"/>
    <a:srgbClr val="F25454"/>
    <a:srgbClr val="080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7539" autoAdjust="0"/>
  </p:normalViewPr>
  <p:slideViewPr>
    <p:cSldViewPr snapToObjects="1">
      <p:cViewPr>
        <p:scale>
          <a:sx n="78" d="100"/>
          <a:sy n="78" d="100"/>
        </p:scale>
        <p:origin x="-84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304495" cy="3044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9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3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17.png"/><Relationship Id="rId18" Type="http://schemas.openxmlformats.org/officeDocument/2006/relationships/image" Target="../media/image39.png"/><Relationship Id="rId3" Type="http://schemas.openxmlformats.org/officeDocument/2006/relationships/tags" Target="../tags/tag32.xml"/><Relationship Id="rId21" Type="http://schemas.openxmlformats.org/officeDocument/2006/relationships/image" Target="../media/image22.png"/><Relationship Id="rId7" Type="http://schemas.openxmlformats.org/officeDocument/2006/relationships/tags" Target="../tags/tag36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26.png"/><Relationship Id="rId2" Type="http://schemas.openxmlformats.org/officeDocument/2006/relationships/tags" Target="../tags/tag31.xml"/><Relationship Id="rId16" Type="http://schemas.openxmlformats.org/officeDocument/2006/relationships/image" Target="../media/image28.png"/><Relationship Id="rId20" Type="http://schemas.openxmlformats.org/officeDocument/2006/relationships/image" Target="../media/image21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10.xml"/><Relationship Id="rId24" Type="http://schemas.openxmlformats.org/officeDocument/2006/relationships/image" Target="../media/image25.png"/><Relationship Id="rId5" Type="http://schemas.openxmlformats.org/officeDocument/2006/relationships/tags" Target="../tags/tag34.xml"/><Relationship Id="rId15" Type="http://schemas.openxmlformats.org/officeDocument/2006/relationships/image" Target="../media/image38.png"/><Relationship Id="rId23" Type="http://schemas.openxmlformats.org/officeDocument/2006/relationships/image" Target="../media/image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11.xml"/><Relationship Id="rId18" Type="http://schemas.openxmlformats.org/officeDocument/2006/relationships/image" Target="../media/image28.png"/><Relationship Id="rId26" Type="http://schemas.openxmlformats.org/officeDocument/2006/relationships/image" Target="../media/image22.png"/><Relationship Id="rId3" Type="http://schemas.openxmlformats.org/officeDocument/2006/relationships/tags" Target="../tags/tag41.xml"/><Relationship Id="rId21" Type="http://schemas.openxmlformats.org/officeDocument/2006/relationships/image" Target="../media/image45.png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4.png"/><Relationship Id="rId25" Type="http://schemas.openxmlformats.org/officeDocument/2006/relationships/image" Target="../media/image47.png"/><Relationship Id="rId33" Type="http://schemas.openxmlformats.org/officeDocument/2006/relationships/image" Target="../media/image51.png"/><Relationship Id="rId2" Type="http://schemas.openxmlformats.org/officeDocument/2006/relationships/tags" Target="../tags/tag40.xml"/><Relationship Id="rId16" Type="http://schemas.openxmlformats.org/officeDocument/2006/relationships/image" Target="../media/image43.png"/><Relationship Id="rId20" Type="http://schemas.microsoft.com/office/2007/relationships/hdphoto" Target="../media/hdphoto5.wdp"/><Relationship Id="rId29" Type="http://schemas.openxmlformats.org/officeDocument/2006/relationships/image" Target="../media/image49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microsoft.com/office/2007/relationships/hdphoto" Target="../media/hdphoto7.wdp"/><Relationship Id="rId32" Type="http://schemas.microsoft.com/office/2007/relationships/hdphoto" Target="../media/hdphoto8.wdp"/><Relationship Id="rId5" Type="http://schemas.openxmlformats.org/officeDocument/2006/relationships/tags" Target="../tags/tag43.xml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28" Type="http://schemas.openxmlformats.org/officeDocument/2006/relationships/image" Target="../media/image48.png"/><Relationship Id="rId10" Type="http://schemas.openxmlformats.org/officeDocument/2006/relationships/tags" Target="../tags/tag48.xml"/><Relationship Id="rId19" Type="http://schemas.openxmlformats.org/officeDocument/2006/relationships/image" Target="../media/image44.png"/><Relationship Id="rId31" Type="http://schemas.openxmlformats.org/officeDocument/2006/relationships/image" Target="../media/image50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41.png"/><Relationship Id="rId22" Type="http://schemas.microsoft.com/office/2007/relationships/hdphoto" Target="../media/hdphoto6.wdp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tags" Target="../tags/tag52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5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5" Type="http://schemas.openxmlformats.org/officeDocument/2006/relationships/tags" Target="../tags/tag54.xml"/><Relationship Id="rId10" Type="http://schemas.openxmlformats.org/officeDocument/2006/relationships/image" Target="../media/image54.png"/><Relationship Id="rId4" Type="http://schemas.openxmlformats.org/officeDocument/2006/relationships/tags" Target="../tags/tag53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67.png"/><Relationship Id="rId18" Type="http://schemas.openxmlformats.org/officeDocument/2006/relationships/image" Target="../media/image31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56.xml"/><Relationship Id="rId16" Type="http://schemas.openxmlformats.org/officeDocument/2006/relationships/image" Target="../media/image70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65.png"/><Relationship Id="rId5" Type="http://schemas.openxmlformats.org/officeDocument/2006/relationships/tags" Target="../tags/tag59.xml"/><Relationship Id="rId15" Type="http://schemas.openxmlformats.org/officeDocument/2006/relationships/image" Target="../media/image69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58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74.png"/><Relationship Id="rId5" Type="http://schemas.openxmlformats.org/officeDocument/2006/relationships/tags" Target="../tags/tag67.xml"/><Relationship Id="rId10" Type="http://schemas.openxmlformats.org/officeDocument/2006/relationships/image" Target="../media/image73.png"/><Relationship Id="rId4" Type="http://schemas.openxmlformats.org/officeDocument/2006/relationships/tags" Target="../tags/tag66.xml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44.png"/><Relationship Id="rId18" Type="http://schemas.openxmlformats.org/officeDocument/2006/relationships/image" Target="../media/image82.png"/><Relationship Id="rId3" Type="http://schemas.openxmlformats.org/officeDocument/2006/relationships/tags" Target="../tags/tag71.xml"/><Relationship Id="rId21" Type="http://schemas.openxmlformats.org/officeDocument/2006/relationships/image" Target="../media/image85.png"/><Relationship Id="rId7" Type="http://schemas.openxmlformats.org/officeDocument/2006/relationships/tags" Target="../tags/tag75.xml"/><Relationship Id="rId12" Type="http://schemas.openxmlformats.org/officeDocument/2006/relationships/image" Target="../media/image28.png"/><Relationship Id="rId17" Type="http://schemas.openxmlformats.org/officeDocument/2006/relationships/image" Target="../media/image81.png"/><Relationship Id="rId25" Type="http://schemas.openxmlformats.org/officeDocument/2006/relationships/image" Target="../media/image87.png"/><Relationship Id="rId2" Type="http://schemas.openxmlformats.org/officeDocument/2006/relationships/tags" Target="../tags/tag70.xml"/><Relationship Id="rId16" Type="http://schemas.microsoft.com/office/2007/relationships/hdphoto" Target="../media/hdphoto6.wdp"/><Relationship Id="rId20" Type="http://schemas.openxmlformats.org/officeDocument/2006/relationships/image" Target="../media/image84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notesSlide" Target="../notesSlides/notesSlide20.xml"/><Relationship Id="rId24" Type="http://schemas.microsoft.com/office/2007/relationships/hdphoto" Target="../media/hdphoto7.wdp"/><Relationship Id="rId5" Type="http://schemas.openxmlformats.org/officeDocument/2006/relationships/tags" Target="../tags/tag73.xml"/><Relationship Id="rId15" Type="http://schemas.openxmlformats.org/officeDocument/2006/relationships/image" Target="../media/image45.png"/><Relationship Id="rId23" Type="http://schemas.openxmlformats.org/officeDocument/2006/relationships/image" Target="../media/image4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3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microsoft.com/office/2007/relationships/hdphoto" Target="../media/hdphoto5.wdp"/><Relationship Id="rId22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72.png"/><Relationship Id="rId18" Type="http://schemas.openxmlformats.org/officeDocument/2006/relationships/image" Target="../media/image92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notesSlide" Target="../notesSlides/notesSlide21.xml"/><Relationship Id="rId17" Type="http://schemas.openxmlformats.org/officeDocument/2006/relationships/image" Target="../media/image91.png"/><Relationship Id="rId2" Type="http://schemas.openxmlformats.org/officeDocument/2006/relationships/tags" Target="../tags/tag79.xml"/><Relationship Id="rId16" Type="http://schemas.openxmlformats.org/officeDocument/2006/relationships/image" Target="../media/image90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15" Type="http://schemas.openxmlformats.org/officeDocument/2006/relationships/image" Target="../media/image89.png"/><Relationship Id="rId10" Type="http://schemas.openxmlformats.org/officeDocument/2006/relationships/tags" Target="../tags/tag87.xml"/><Relationship Id="rId19" Type="http://schemas.openxmlformats.org/officeDocument/2006/relationships/image" Target="../media/image93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tags" Target="../tags/tag90.xml"/><Relationship Id="rId21" Type="http://schemas.openxmlformats.org/officeDocument/2006/relationships/image" Target="../media/image105.png"/><Relationship Id="rId7" Type="http://schemas.openxmlformats.org/officeDocument/2006/relationships/tags" Target="../tags/tag94.xml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tags" Target="../tags/tag89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95.png"/><Relationship Id="rId5" Type="http://schemas.openxmlformats.org/officeDocument/2006/relationships/tags" Target="../tags/tag92.xml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97.xml"/><Relationship Id="rId7" Type="http://schemas.openxmlformats.org/officeDocument/2006/relationships/image" Target="../media/image58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00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3" Type="http://schemas.openxmlformats.org/officeDocument/2006/relationships/tags" Target="../tags/tag101.xml"/><Relationship Id="rId7" Type="http://schemas.openxmlformats.org/officeDocument/2006/relationships/notesSlide" Target="../notesSlides/notesSlide28.xml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tags" Target="../tags/tag100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tags" Target="../tags/tag103.xml"/><Relationship Id="rId15" Type="http://schemas.openxmlformats.org/officeDocument/2006/relationships/image" Target="../media/image123.png"/><Relationship Id="rId10" Type="http://schemas.microsoft.com/office/2007/relationships/hdphoto" Target="../media/hdphoto11.wdp"/><Relationship Id="rId19" Type="http://schemas.openxmlformats.org/officeDocument/2006/relationships/image" Target="../media/image127.png"/><Relationship Id="rId4" Type="http://schemas.openxmlformats.org/officeDocument/2006/relationships/tags" Target="../tags/tag102.xml"/><Relationship Id="rId9" Type="http://schemas.openxmlformats.org/officeDocument/2006/relationships/image" Target="../media/image119.png"/><Relationship Id="rId14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20.png"/><Relationship Id="rId26" Type="http://schemas.microsoft.com/office/2007/relationships/hdphoto" Target="../media/hdphoto3.wdp"/><Relationship Id="rId3" Type="http://schemas.openxmlformats.org/officeDocument/2006/relationships/tags" Target="../tags/tag7.xml"/><Relationship Id="rId21" Type="http://schemas.openxmlformats.org/officeDocument/2006/relationships/image" Target="../media/image23.png"/><Relationship Id="rId7" Type="http://schemas.openxmlformats.org/officeDocument/2006/relationships/tags" Target="../tags/tag1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26.png"/><Relationship Id="rId5" Type="http://schemas.openxmlformats.org/officeDocument/2006/relationships/tags" Target="../tags/tag9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tags" Target="../tags/tag14.xml"/><Relationship Id="rId19" Type="http://schemas.openxmlformats.org/officeDocument/2006/relationships/image" Target="../media/image21.png"/><Relationship Id="rId31" Type="http://schemas.openxmlformats.org/officeDocument/2006/relationships/image" Target="../media/image30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5.png"/><Relationship Id="rId22" Type="http://schemas.openxmlformats.org/officeDocument/2006/relationships/image" Target="../media/image24.png"/><Relationship Id="rId27" Type="http://schemas.openxmlformats.org/officeDocument/2006/relationships/image" Target="../media/image14.png"/><Relationship Id="rId30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8.xml"/><Relationship Id="rId21" Type="http://schemas.openxmlformats.org/officeDocument/2006/relationships/image" Target="../media/image27.png"/><Relationship Id="rId7" Type="http://schemas.openxmlformats.org/officeDocument/2006/relationships/tags" Target="../tags/tag22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4.wdp"/><Relationship Id="rId2" Type="http://schemas.openxmlformats.org/officeDocument/2006/relationships/tags" Target="../tags/tag1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5.png"/><Relationship Id="rId24" Type="http://schemas.openxmlformats.org/officeDocument/2006/relationships/image" Target="../media/image29.png"/><Relationship Id="rId5" Type="http://schemas.openxmlformats.org/officeDocument/2006/relationships/tags" Target="../tags/tag20.xml"/><Relationship Id="rId15" Type="http://schemas.openxmlformats.org/officeDocument/2006/relationships/image" Target="../media/image19.png"/><Relationship Id="rId23" Type="http://schemas.openxmlformats.org/officeDocument/2006/relationships/image" Target="../media/image14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24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Relationship Id="rId22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35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33.png"/><Relationship Id="rId5" Type="http://schemas.openxmlformats.org/officeDocument/2006/relationships/tags" Target="../tags/tag28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7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1153955" y="990600"/>
            <a:ext cx="693420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Super-resolution MRI Using Finite Rate of Innovation Curves</a:t>
            </a:r>
            <a:endParaRPr lang="en" sz="3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1153955" y="2584090"/>
            <a:ext cx="777240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</a:t>
            </a: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Ongie*, Mathews Jacob</a:t>
            </a:r>
            <a:b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 (CBIG)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 algn="l" rtl="0">
              <a:buNone/>
            </a:pP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ISBI 2015</a:t>
            </a:r>
            <a: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New York City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3360752"/>
            <a:ext cx="9144000" cy="349724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1483155"/>
            <a:ext cx="2057400" cy="16002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660382" y="1471477"/>
            <a:ext cx="2900507" cy="1600200"/>
            <a:chOff x="2660382" y="1202642"/>
            <a:chExt cx="2900507" cy="1600200"/>
          </a:xfrm>
        </p:grpSpPr>
        <p:pic>
          <p:nvPicPr>
            <p:cNvPr id="51" name="Picture 50"/>
            <p:cNvPicPr>
              <a:picLocks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629811" y="3976828"/>
            <a:ext cx="2940717" cy="1600200"/>
            <a:chOff x="2629811" y="3640194"/>
            <a:chExt cx="2940717" cy="1600200"/>
          </a:xfrm>
        </p:grpSpPr>
        <p:pic>
          <p:nvPicPr>
            <p:cNvPr id="55" name="Picture 54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4" y="2642861"/>
            <a:ext cx="456146" cy="27327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7450" y="102149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8000" y="2737710"/>
            <a:ext cx="2540852" cy="2860408"/>
            <a:chOff x="128000" y="2401076"/>
            <a:chExt cx="2540852" cy="2860408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686879"/>
              <a:ext cx="604309" cy="37377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7" y="3661284"/>
              <a:ext cx="2057400" cy="1600200"/>
            </a:xfrm>
            <a:prstGeom prst="rect">
              <a:avLst/>
            </a:prstGeom>
          </p:spPr>
        </p:pic>
        <p:sp>
          <p:nvSpPr>
            <p:cNvPr id="63" name="Arc 62"/>
            <p:cNvSpPr/>
            <p:nvPr/>
          </p:nvSpPr>
          <p:spPr>
            <a:xfrm flipH="1">
              <a:off x="128000" y="2401076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5855" y="3198570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57142" y="994440"/>
            <a:ext cx="4135883" cy="2396155"/>
            <a:chOff x="4657142" y="752655"/>
            <a:chExt cx="4135883" cy="2396155"/>
          </a:xfrm>
        </p:grpSpPr>
        <p:grpSp>
          <p:nvGrpSpPr>
            <p:cNvPr id="66" name="Group 65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71" name="Picture 70"/>
              <p:cNvPicPr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74775" y="2748700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855145" y="3573609"/>
            <a:ext cx="3937880" cy="2372548"/>
            <a:chOff x="4855145" y="3236975"/>
            <a:chExt cx="3937880" cy="2372548"/>
          </a:xfrm>
        </p:grpSpPr>
        <p:grpSp>
          <p:nvGrpSpPr>
            <p:cNvPr id="78" name="Group 77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84" name="Picture 83"/>
              <p:cNvPicPr>
                <a:picLocks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50" y="3976272"/>
              <a:ext cx="185166" cy="144018"/>
            </a:xfrm>
            <a:prstGeom prst="rect">
              <a:avLst/>
            </a:prstGeom>
          </p:spPr>
        </p:pic>
      </p:grpSp>
      <p:sp>
        <p:nvSpPr>
          <p:cNvPr id="92" name="Title 4"/>
          <p:cNvSpPr txBox="1">
            <a:spLocks/>
          </p:cNvSpPr>
          <p:nvPr/>
        </p:nvSpPr>
        <p:spPr>
          <a:xfrm>
            <a:off x="365759" y="164575"/>
            <a:ext cx="8427265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Recall 1-D Case…</a:t>
            </a:r>
            <a:endParaRPr lang="en-US" sz="2800" dirty="0">
              <a:solidFill>
                <a:srgbClr val="FF0000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81899" y="1031445"/>
            <a:ext cx="5588679" cy="23293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29811" y="3570345"/>
            <a:ext cx="2769234" cy="2223923"/>
            <a:chOff x="2629811" y="3570345"/>
            <a:chExt cx="2769234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68883"/>
              <a:ext cx="729695" cy="27887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2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31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47000" contras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4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7" name="Group 7196"/>
          <p:cNvGrpSpPr/>
          <p:nvPr/>
        </p:nvGrpSpPr>
        <p:grpSpPr>
          <a:xfrm>
            <a:off x="918060" y="2416130"/>
            <a:ext cx="4055373" cy="2123124"/>
            <a:chOff x="5515955" y="3045066"/>
            <a:chExt cx="3713464" cy="1944123"/>
          </a:xfrm>
        </p:grpSpPr>
        <p:pic>
          <p:nvPicPr>
            <p:cNvPr id="7171" name="Picture 717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7169" name="Picture 71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2" name="Picture 717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0" y="4843749"/>
            <a:ext cx="4680585" cy="840105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 rot="16200000">
            <a:off x="6116856" y="2211021"/>
            <a:ext cx="2052766" cy="2052766"/>
            <a:chOff x="2584024" y="2474523"/>
            <a:chExt cx="2052766" cy="2052766"/>
          </a:xfrm>
        </p:grpSpPr>
        <p:sp>
          <p:nvSpPr>
            <p:cNvPr id="6" name="Rectangle 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Straight Arrow Connector 36"/>
          <p:cNvCxnSpPr/>
          <p:nvPr/>
        </p:nvCxnSpPr>
        <p:spPr>
          <a:xfrm>
            <a:off x="5124300" y="3272922"/>
            <a:ext cx="61960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itle 4"/>
          <p:cNvSpPr txBox="1">
            <a:spLocks/>
          </p:cNvSpPr>
          <p:nvPr/>
        </p:nvSpPr>
        <p:spPr>
          <a:xfrm>
            <a:off x="613565" y="384050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recover edge set when it is the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level-set of a 2-D bandlimited function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(Pan et al., 2014)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058662" y="4651435"/>
            <a:ext cx="2169153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“FRI Curve”</a:t>
            </a:r>
            <a:endParaRPr lang="en-US" sz="32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45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8" y="3385729"/>
            <a:ext cx="1136174" cy="2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14812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194" name="Picture 2" descr="C:\Users\Greg\Dropbox\Presentations\ISBI2015new\fig_levelset_cu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35" y="4481974"/>
            <a:ext cx="2342705" cy="16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reg\Dropbox\Presentations\ISBI2015new\fig_levelset_cusp_contou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11" y="2468876"/>
            <a:ext cx="1805035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49" y="4503708"/>
            <a:ext cx="2342705" cy="11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25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1951" y="4472857"/>
            <a:ext cx="2342705" cy="152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2327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031390" y="6078140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21x21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49545" y="2596372"/>
            <a:ext cx="288037" cy="28803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567528" y="2872128"/>
            <a:ext cx="144017" cy="41663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5855" y="6039735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13x13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1500" y="148425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Multiple curves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&amp; intersections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0280" y="1484258"/>
            <a:ext cx="19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on-smooth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points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3378" y="1484257"/>
            <a:ext cx="2361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Approximate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complex curves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76111" y="6066164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7x9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8" name="Title 4"/>
          <p:cNvSpPr txBox="1">
            <a:spLocks/>
          </p:cNvSpPr>
          <p:nvPr/>
        </p:nvSpPr>
        <p:spPr>
          <a:xfrm>
            <a:off x="720570" y="241385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FRI curves can represent complicated edge geometries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777" y="1134267"/>
            <a:ext cx="4040188" cy="639762"/>
          </a:xfrm>
        </p:spPr>
        <p:txBody>
          <a:bodyPr/>
          <a:lstStyle/>
          <a:p>
            <a:r>
              <a:rPr lang="en-US" b="0" dirty="0" smtClean="0">
                <a:solidFill>
                  <a:schemeClr val="accent1"/>
                </a:solidFill>
                <a:latin typeface="+mj-lt"/>
              </a:rPr>
              <a:t>Pan et al. (2014):</a:t>
            </a:r>
            <a:endParaRPr lang="en-US" b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6307" y="4225460"/>
            <a:ext cx="4040188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2-D </a:t>
            </a:r>
            <a:r>
              <a:rPr lang="en-US" sz="2800" b="1" dirty="0">
                <a:solidFill>
                  <a:srgbClr val="C00000"/>
                </a:solidFill>
              </a:rPr>
              <a:t>only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No uniqueness </a:t>
            </a:r>
            <a:r>
              <a:rPr lang="en-US" sz="2800" b="1" dirty="0" smtClean="0">
                <a:solidFill>
                  <a:srgbClr val="C00000"/>
                </a:solidFill>
              </a:rPr>
              <a:t/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guarantees</a:t>
            </a: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938265" y="1121843"/>
            <a:ext cx="4041775" cy="639762"/>
          </a:xfrm>
        </p:spPr>
        <p:txBody>
          <a:bodyPr/>
          <a:lstStyle/>
          <a:p>
            <a:r>
              <a:rPr lang="en-US" b="0" dirty="0" smtClean="0">
                <a:solidFill>
                  <a:schemeClr val="accent1"/>
                </a:solidFill>
                <a:latin typeface="+mj-lt"/>
              </a:rPr>
              <a:t>New formulation:</a:t>
            </a:r>
            <a:endParaRPr lang="en-US" b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876495" y="4225460"/>
            <a:ext cx="4041775" cy="35847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n-D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Provable uniqueness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Fewer samples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4342" name="Rectangle 14341"/>
          <p:cNvSpPr/>
          <p:nvPr/>
        </p:nvSpPr>
        <p:spPr>
          <a:xfrm>
            <a:off x="682165" y="3578344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PW complex analytic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878170" y="3585205"/>
            <a:ext cx="361669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PW constant/polynomial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4352" name="Picture 143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4" y="1910668"/>
            <a:ext cx="1605454" cy="1633538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2671131" y="2338040"/>
            <a:ext cx="1900869" cy="995169"/>
            <a:chOff x="5515955" y="3045066"/>
            <a:chExt cx="3713464" cy="1944123"/>
          </a:xfrm>
        </p:grpSpPr>
        <p:pic>
          <p:nvPicPr>
            <p:cNvPr id="68" name="Picture 6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70" name="Straight Connector 69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76" y="1907672"/>
            <a:ext cx="1605454" cy="1633538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885663" y="2335044"/>
            <a:ext cx="1900869" cy="995169"/>
            <a:chOff x="5515955" y="3045066"/>
            <a:chExt cx="3713464" cy="1944123"/>
          </a:xfrm>
        </p:grpSpPr>
        <p:pic>
          <p:nvPicPr>
            <p:cNvPr id="77" name="Picture 7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79" name="Straight Connector 7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84" name="Picture 8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1" y="3178194"/>
            <a:ext cx="498348" cy="304038"/>
          </a:xfrm>
          <a:prstGeom prst="rect">
            <a:avLst/>
          </a:prstGeom>
          <a:noFill/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63" y="3157662"/>
            <a:ext cx="817641" cy="302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86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roup 705"/>
          <p:cNvGrpSpPr/>
          <p:nvPr/>
        </p:nvGrpSpPr>
        <p:grpSpPr>
          <a:xfrm>
            <a:off x="1798718" y="3111314"/>
            <a:ext cx="2412074" cy="241133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707" name="Group 706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878" name="Rectangle 877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9" name="Straight Connector 878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Connector 879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Connector 886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Connector 895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Connector 899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8" name="Group 707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709" name="Oval 708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Oval 709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Oval 749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Oval 750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Oval 751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Oval 752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Oval 753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Oval 754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Oval 755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Oval 756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Oval 757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Oval 759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Oval 760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Oval 761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Oval 762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Oval 763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Oval 764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Oval 765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Oval 766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Oval 767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Oval 768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Oval 769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Oval 770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Oval 771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Oval 772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Oval 773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Oval 774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Oval 775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Oval 776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Oval 777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782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Oval 787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Oval 792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Oval 796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Oval 797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Oval 799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Oval 800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Oval 801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Oval 802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Oval 804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Oval 805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Oval 823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Oval 829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Oval 832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Oval 834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Oval 835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Oval 838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Oval 839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Oval 840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Oval 841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Oval 842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Oval 844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Oval 849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Oval 850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Oval 851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Oval 852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Oval 853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Oval 854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Oval 855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Oval 856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Oval 857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Oval 858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Oval 859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Oval 860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Oval 861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Oval 863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Oval 864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Oval 865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Oval 866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Oval 867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Oval 868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Oval 869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Oval 870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Oval 871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Oval 872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Oval 873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Oval 874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Oval 875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Oval 876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1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38405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Sampling guarantees for unique edge set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278" name="Group 277"/>
          <p:cNvGrpSpPr/>
          <p:nvPr/>
        </p:nvGrpSpPr>
        <p:grpSpPr>
          <a:xfrm>
            <a:off x="243840" y="1297535"/>
            <a:ext cx="8591090" cy="1846629"/>
            <a:chOff x="243840" y="1297535"/>
            <a:chExt cx="8591090" cy="1846629"/>
          </a:xfrm>
        </p:grpSpPr>
        <p:sp>
          <p:nvSpPr>
            <p:cNvPr id="13341" name="Rectangle 13340"/>
            <p:cNvSpPr/>
            <p:nvPr/>
          </p:nvSpPr>
          <p:spPr>
            <a:xfrm>
              <a:off x="243840" y="1297535"/>
              <a:ext cx="8591090" cy="15224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hape 41"/>
            <p:cNvSpPr txBox="1">
              <a:spLocks/>
            </p:cNvSpPr>
            <p:nvPr/>
          </p:nvSpPr>
          <p:spPr>
            <a:xfrm>
              <a:off x="300530" y="1297535"/>
              <a:ext cx="8534400" cy="1846629"/>
            </a:xfrm>
            <a:prstGeom prst="rect">
              <a:avLst/>
            </a:prstGeom>
          </p:spPr>
          <p:txBody>
            <a:bodyPr lIns="91425" tIns="91425" rIns="91425" bIns="91425" anchor="t" anchorCtr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Theorem</a:t>
              </a:r>
              <a: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: If the level-set function is bandlimited to</a:t>
              </a:r>
              <a:b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we can recover it uniquely from</a:t>
              </a:r>
              <a:r>
                <a:rPr lang="en-US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Fourier samples in </a:t>
              </a:r>
              <a: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      </a:t>
              </a:r>
              <a:b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endPara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  <p:pic>
          <p:nvPicPr>
            <p:cNvPr id="13343" name="Picture 133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621" y="1377799"/>
              <a:ext cx="381840" cy="444674"/>
            </a:xfrm>
            <a:prstGeom prst="rect">
              <a:avLst/>
            </a:prstGeom>
          </p:spPr>
        </p:pic>
      </p:grpSp>
      <p:sp>
        <p:nvSpPr>
          <p:cNvPr id="13339" name="Frame 13338"/>
          <p:cNvSpPr/>
          <p:nvPr/>
        </p:nvSpPr>
        <p:spPr>
          <a:xfrm>
            <a:off x="1846205" y="3106245"/>
            <a:ext cx="2383340" cy="2371552"/>
          </a:xfrm>
          <a:prstGeom prst="frame">
            <a:avLst>
              <a:gd name="adj1" fmla="val 32941"/>
            </a:avLst>
          </a:prstGeom>
          <a:solidFill>
            <a:srgbClr val="00B050">
              <a:alpha val="12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38" name="Rectangle 13337"/>
          <p:cNvSpPr/>
          <p:nvPr/>
        </p:nvSpPr>
        <p:spPr>
          <a:xfrm>
            <a:off x="2634932" y="3875662"/>
            <a:ext cx="805886" cy="82014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7" name="Picture 49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33" y="4048562"/>
            <a:ext cx="381840" cy="444674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7" y="3182132"/>
            <a:ext cx="647224" cy="420052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5178672" y="3081818"/>
            <a:ext cx="5518817" cy="3475702"/>
            <a:chOff x="5178672" y="3081818"/>
            <a:chExt cx="5518817" cy="3475702"/>
          </a:xfrm>
        </p:grpSpPr>
        <p:sp>
          <p:nvSpPr>
            <p:cNvPr id="290" name="Shape 41"/>
            <p:cNvSpPr txBox="1">
              <a:spLocks/>
            </p:cNvSpPr>
            <p:nvPr/>
          </p:nvSpPr>
          <p:spPr>
            <a:xfrm>
              <a:off x="5590493" y="5264889"/>
              <a:ext cx="5106996" cy="1292631"/>
            </a:xfrm>
            <a:prstGeom prst="rect">
              <a:avLst/>
            </a:prstGeom>
          </p:spPr>
          <p:txBody>
            <a:bodyPr wrap="square" lIns="91425" tIns="91425" rIns="91425" bIns="91425" anchor="t" anchorCtr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N</a:t>
              </a:r>
              <a:r>
                <a:rPr lang="en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ecessary</a:t>
              </a:r>
              <a: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/>
              </a:r>
              <a:br>
                <a:rPr lang="en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endPara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5178672" y="3081818"/>
              <a:ext cx="2412074" cy="2411330"/>
              <a:chOff x="5178672" y="3081818"/>
              <a:chExt cx="2412074" cy="241133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178672" y="3081818"/>
                <a:ext cx="2412074" cy="2411330"/>
                <a:chOff x="1831545" y="3392047"/>
                <a:chExt cx="2778264" cy="2777408"/>
              </a:xfrm>
              <a:solidFill>
                <a:schemeClr val="bg2">
                  <a:lumMod val="95000"/>
                </a:schemeClr>
              </a:solidFill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  <a:grpFill/>
              </p:grpSpPr>
              <p:sp>
                <p:nvSpPr>
                  <p:cNvPr id="472" name="Rectangle 471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2" name="Group 301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  <a:grpFill/>
              </p:grpSpPr>
              <p:sp>
                <p:nvSpPr>
                  <p:cNvPr id="303" name="Oval 302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7" name="Oval 306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Oval 307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02" name="Frame 701"/>
              <p:cNvSpPr/>
              <p:nvPr/>
            </p:nvSpPr>
            <p:spPr>
              <a:xfrm>
                <a:off x="5693227" y="3611383"/>
                <a:ext cx="1400758" cy="1411192"/>
              </a:xfrm>
              <a:prstGeom prst="frame">
                <a:avLst>
                  <a:gd name="adj1" fmla="val 21549"/>
                </a:avLst>
              </a:prstGeom>
              <a:solidFill>
                <a:schemeClr val="accent5">
                  <a:alpha val="12000"/>
                </a:schemeClr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3" name="Picture 70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446" y="3124505"/>
                <a:ext cx="1116954" cy="413529"/>
              </a:xfrm>
              <a:prstGeom prst="rect">
                <a:avLst/>
              </a:prstGeom>
            </p:spPr>
          </p:pic>
          <p:sp>
            <p:nvSpPr>
              <p:cNvPr id="704" name="Rectangle 703"/>
              <p:cNvSpPr/>
              <p:nvPr/>
            </p:nvSpPr>
            <p:spPr>
              <a:xfrm>
                <a:off x="6002314" y="3892310"/>
                <a:ext cx="805886" cy="820144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5" name="Picture 70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63" y="4100149"/>
                <a:ext cx="381840" cy="444674"/>
              </a:xfrm>
              <a:prstGeom prst="rect">
                <a:avLst/>
              </a:prstGeom>
            </p:spPr>
          </p:pic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925" y="2010823"/>
            <a:ext cx="647224" cy="420052"/>
          </a:xfrm>
          <a:prstGeom prst="rect">
            <a:avLst/>
          </a:prstGeom>
        </p:spPr>
      </p:pic>
      <p:sp>
        <p:nvSpPr>
          <p:cNvPr id="197" name="Rectangle 196"/>
          <p:cNvSpPr/>
          <p:nvPr/>
        </p:nvSpPr>
        <p:spPr>
          <a:xfrm>
            <a:off x="2345897" y="5488019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Sufficient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67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+mj-lt"/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3536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Two-stage SR MRI recovery scheme: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1214252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set</a:t>
            </a: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393536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389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76495" y="974790"/>
            <a:ext cx="4037020" cy="2123628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76327" y="1225397"/>
            <a:ext cx="6792506" cy="4172957"/>
            <a:chOff x="2076327" y="1225397"/>
            <a:chExt cx="6792506" cy="4172957"/>
          </a:xfrm>
        </p:grpSpPr>
        <p:grpSp>
          <p:nvGrpSpPr>
            <p:cNvPr id="48" name="Group 47"/>
            <p:cNvGrpSpPr/>
            <p:nvPr/>
          </p:nvGrpSpPr>
          <p:grpSpPr>
            <a:xfrm>
              <a:off x="2076327" y="2910807"/>
              <a:ext cx="6792506" cy="2487547"/>
              <a:chOff x="2076327" y="2910807"/>
              <a:chExt cx="6792506" cy="2487547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076327" y="2910807"/>
                <a:ext cx="6792506" cy="2487547"/>
                <a:chOff x="2076327" y="2910807"/>
                <a:chExt cx="6792506" cy="2487547"/>
              </a:xfrm>
            </p:grpSpPr>
            <p:cxnSp>
              <p:nvCxnSpPr>
                <p:cNvPr id="160" name="Elbow Connector 159"/>
                <p:cNvCxnSpPr>
                  <a:endCxn id="162" idx="1"/>
                </p:cNvCxnSpPr>
                <p:nvPr/>
              </p:nvCxnSpPr>
              <p:spPr>
                <a:xfrm>
                  <a:off x="2076327" y="4550696"/>
                  <a:ext cx="2874880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1" name="Group 160"/>
                <p:cNvGrpSpPr/>
                <p:nvPr/>
              </p:nvGrpSpPr>
              <p:grpSpPr>
                <a:xfrm>
                  <a:off x="4302817" y="2910807"/>
                  <a:ext cx="4566016" cy="2487547"/>
                  <a:chOff x="4307660" y="2901725"/>
                  <a:chExt cx="4566016" cy="2487547"/>
                </a:xfrm>
              </p:grpSpPr>
              <p:sp>
                <p:nvSpPr>
                  <p:cNvPr id="162" name="Rectangle 161"/>
                  <p:cNvSpPr/>
                  <p:nvPr/>
                </p:nvSpPr>
                <p:spPr>
                  <a:xfrm>
                    <a:off x="4956050" y="3693957"/>
                    <a:ext cx="1695315" cy="1695315"/>
                  </a:xfrm>
                  <a:prstGeom prst="rect">
                    <a:avLst/>
                  </a:prstGeom>
                  <a:solidFill>
                    <a:schemeClr val="tx1">
                      <a:lumMod val="25000"/>
                      <a:lumOff val="7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4" name="Elbow Connector 163"/>
                  <p:cNvCxnSpPr>
                    <a:endCxn id="162" idx="0"/>
                  </p:cNvCxnSpPr>
                  <p:nvPr/>
                </p:nvCxnSpPr>
                <p:spPr>
                  <a:xfrm>
                    <a:off x="4307660" y="2901725"/>
                    <a:ext cx="1496048" cy="792232"/>
                  </a:xfrm>
                  <a:prstGeom prst="bentConnector2">
                    <a:avLst/>
                  </a:prstGeom>
                  <a:ln w="57150">
                    <a:solidFill>
                      <a:schemeClr val="tx1"/>
                    </a:solidFill>
                    <a:prstDash val="sys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Elbow Connector 164"/>
                  <p:cNvCxnSpPr/>
                  <p:nvPr/>
                </p:nvCxnSpPr>
                <p:spPr>
                  <a:xfrm>
                    <a:off x="6651365" y="4541614"/>
                    <a:ext cx="498425" cy="1"/>
                  </a:xfrm>
                  <a:prstGeom prst="bentConnector3">
                    <a:avLst/>
                  </a:prstGeom>
                  <a:ln w="57150">
                    <a:solidFill>
                      <a:schemeClr val="tx1"/>
                    </a:solidFill>
                    <a:prstDash val="sys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7" name="TextBox 166"/>
                  <p:cNvSpPr txBox="1"/>
                  <p:nvPr/>
                </p:nvSpPr>
                <p:spPr>
                  <a:xfrm>
                    <a:off x="7004284" y="3017904"/>
                    <a:ext cx="1869392" cy="676052"/>
                  </a:xfrm>
                  <a:prstGeom prst="rect">
                    <a:avLst/>
                  </a:prstGeom>
                </p:spPr>
                <p:txBody>
                  <a:bodyPr wrap="none" lIns="91425" tIns="91425" rIns="91425" bIns="91425" rtlCol="0" anchor="t" anchorCtr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  <a:buClr>
                        <a:schemeClr val="tx1"/>
                      </a:buClr>
                    </a:pPr>
                    <a:r>
                      <a:rPr lang="en-US" sz="2400" b="0" dirty="0" smtClean="0">
                        <a:solidFill>
                          <a:schemeClr val="tx1"/>
                        </a:solidFill>
                        <a:latin typeface="+mj-lt"/>
                        <a:ea typeface="Roboto Light" pitchFamily="2" charset="0"/>
                        <a:cs typeface="Open Sans Condensed" pitchFamily="34" charset="0"/>
                      </a:rPr>
                      <a:t>HR OUTPUT</a:t>
                    </a:r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4936681" y="3889860"/>
                    <a:ext cx="1765197" cy="1292631"/>
                  </a:xfrm>
                  <a:prstGeom prst="rect">
                    <a:avLst/>
                  </a:prstGeom>
                </p:spPr>
                <p:txBody>
                  <a:bodyPr wrap="none" lIns="91425" tIns="91425" rIns="91425" bIns="91425" rtlCol="0" anchor="t" anchorCtr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buClr>
                        <a:schemeClr val="tx1"/>
                      </a:buClr>
                    </a:pPr>
                    <a:r>
                      <a:rPr lang="en-US" sz="2400" b="0" dirty="0" smtClean="0">
                        <a:latin typeface="+mj-lt"/>
                        <a:ea typeface="Roboto Light" pitchFamily="2" charset="0"/>
                        <a:cs typeface="Open Sans Condensed" pitchFamily="34" charset="0"/>
                      </a:rPr>
                      <a:t>Extrapolate</a:t>
                    </a:r>
                    <a:br>
                      <a:rPr lang="en-US" sz="2400" b="0" dirty="0" smtClean="0">
                        <a:latin typeface="+mj-lt"/>
                        <a:ea typeface="Roboto Light" pitchFamily="2" charset="0"/>
                        <a:cs typeface="Open Sans Condensed" pitchFamily="34" charset="0"/>
                      </a:rPr>
                    </a:br>
                    <a:r>
                      <a:rPr lang="en-US" sz="2400" b="0" dirty="0" smtClean="0">
                        <a:latin typeface="+mj-lt"/>
                        <a:ea typeface="Roboto Light" pitchFamily="2" charset="0"/>
                        <a:cs typeface="Open Sans Condensed" pitchFamily="34" charset="0"/>
                      </a:rPr>
                      <a:t>k-space</a:t>
                    </a:r>
                  </a:p>
                </p:txBody>
              </p:sp>
            </p:grpSp>
          </p:grpSp>
          <p:pic>
            <p:nvPicPr>
              <p:cNvPr id="116" name="Picture 2" descr="C:\Users\Greg\Dropbox\Presentations\ISBI2015\images\fig_kspace1.png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1276" y="3703039"/>
                <a:ext cx="1695315" cy="1695315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6" name="TextBox 175"/>
            <p:cNvSpPr txBox="1"/>
            <p:nvPr/>
          </p:nvSpPr>
          <p:spPr>
            <a:xfrm>
              <a:off x="4824899" y="1225397"/>
              <a:ext cx="4037020" cy="830966"/>
            </a:xfrm>
            <a:prstGeom prst="rect">
              <a:avLst/>
            </a:prstGeom>
          </p:spPr>
          <p:txBody>
            <a:bodyPr wrap="squar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800" dirty="0">
                  <a:latin typeface="+mj-lt"/>
                  <a:ea typeface="Roboto Light" pitchFamily="2" charset="0"/>
                  <a:cs typeface="Open Sans Condensed" pitchFamily="34" charset="0"/>
                </a:rPr>
                <a:t>2</a:t>
              </a:r>
              <a:r>
                <a:rPr lang="en-US" sz="2800" b="0" dirty="0" smtClean="0">
                  <a:solidFill>
                    <a:schemeClr val="tx1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. Recover amplitudes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3536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Two-stage SR MRI recovery scheme: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386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1214252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541612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1208258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962768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393536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389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1225397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39835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0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59983" y="1898915"/>
            <a:ext cx="2596651" cy="25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reg\Dropbox\CurveModels\CurveTest\recon\results\SL_nocadzowK10_ma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4544" r="12829" b="4292"/>
          <a:stretch/>
        </p:blipFill>
        <p:spPr bwMode="auto">
          <a:xfrm>
            <a:off x="5278139" y="1871881"/>
            <a:ext cx="2495042" cy="257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8624" y="4484185"/>
            <a:ext cx="4572000" cy="11377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+mj-lt"/>
              </a:rPr>
              <a:t>Spurious zeros /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model </a:t>
            </a:r>
            <a:r>
              <a:rPr lang="en-US" sz="2400" dirty="0">
                <a:latin typeface="+mj-lt"/>
              </a:rPr>
              <a:t>order selection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4484185"/>
            <a:ext cx="4572000" cy="113774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2. Sensitivity </a:t>
            </a:r>
            <a:r>
              <a:rPr lang="en-US" sz="2400" dirty="0">
                <a:latin typeface="+mj-lt"/>
              </a:rPr>
              <a:t>to noise </a:t>
            </a:r>
            <a:r>
              <a:rPr lang="en-US" sz="2400" dirty="0" smtClean="0">
                <a:latin typeface="+mj-lt"/>
              </a:rPr>
              <a:t>/</a:t>
            </a:r>
            <a:endParaRPr lang="en-US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    model-mismatch</a:t>
            </a:r>
            <a:endParaRPr lang="en-US" sz="2400" dirty="0">
              <a:latin typeface="+mj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13565" y="384050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Practical difficulties to recovery of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annihilating filter/edge set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/>
              <a:t>Introduction</a:t>
            </a:r>
            <a:r>
              <a:rPr lang="en-US" sz="40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2585685" y="2671761"/>
            <a:ext cx="2350388" cy="3586333"/>
            <a:chOff x="2585685" y="2671761"/>
            <a:chExt cx="2350388" cy="358633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685" y="3869747"/>
              <a:ext cx="928116" cy="3547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382" y="2671761"/>
              <a:ext cx="529781" cy="2863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860" y="5961485"/>
              <a:ext cx="531495" cy="296609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-1805" y="779055"/>
            <a:ext cx="9144000" cy="17143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896" y="1662368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onvolution matrix</a:t>
            </a:r>
          </a:p>
          <a:p>
            <a:pPr algn="ctr"/>
            <a:r>
              <a:rPr lang="en-US" sz="2400" dirty="0" smtClean="0">
                <a:latin typeface="+mj-lt"/>
              </a:rPr>
              <a:t>(block </a:t>
            </a:r>
            <a:r>
              <a:rPr lang="en-US" sz="2400" dirty="0" err="1" smtClean="0">
                <a:latin typeface="+mj-lt"/>
              </a:rPr>
              <a:t>Toeplitz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2897120" cy="2745363"/>
            <a:chOff x="5965325" y="3111955"/>
            <a:chExt cx="2897120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145" y="4228873"/>
              <a:ext cx="1207300" cy="42989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253918" y="3665417"/>
            <a:ext cx="2555507" cy="2582390"/>
            <a:chOff x="6253918" y="3665417"/>
            <a:chExt cx="2555507" cy="2582390"/>
          </a:xfrm>
        </p:grpSpPr>
        <p:sp>
          <p:nvSpPr>
            <p:cNvPr id="30" name="TextBox 29"/>
            <p:cNvSpPr txBox="1"/>
            <p:nvPr/>
          </p:nvSpPr>
          <p:spPr>
            <a:xfrm>
              <a:off x="6253918" y="5878475"/>
              <a:ext cx="2555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2(#shifts) x (filter size)</a:t>
              </a:r>
              <a:endParaRPr lang="en-US" dirty="0"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4260" y="3160970"/>
            <a:ext cx="2133918" cy="2976628"/>
            <a:chOff x="424260" y="3160970"/>
            <a:chExt cx="2133918" cy="2976628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02" y="3160970"/>
              <a:ext cx="351473" cy="2863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24260" y="5429712"/>
              <a:ext cx="21339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g</a:t>
              </a:r>
              <a:r>
                <a:rPr lang="en-US" sz="2000" dirty="0" smtClean="0">
                  <a:latin typeface="+mj-lt"/>
                </a:rPr>
                <a:t>ridded center</a:t>
              </a:r>
            </a:p>
            <a:p>
              <a:pPr algn="ctr"/>
              <a:r>
                <a:rPr lang="en-US" sz="2000" dirty="0">
                  <a:latin typeface="+mj-lt"/>
                </a:rPr>
                <a:t>k</a:t>
              </a:r>
              <a:r>
                <a:rPr lang="en-US" sz="2000" dirty="0" smtClean="0">
                  <a:latin typeface="+mj-lt"/>
                </a:rPr>
                <a:t>-space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typically low-rank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78042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78042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: 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341" y="100501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51078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017658"/>
            <a:ext cx="6812280" cy="50901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51482" y="556046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27" y="5560465"/>
            <a:ext cx="1207008" cy="4053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07" y="5484265"/>
            <a:ext cx="2987040" cy="48158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2442" y="3112565"/>
            <a:ext cx="6776571" cy="1863028"/>
            <a:chOff x="2442" y="3112565"/>
            <a:chExt cx="6776571" cy="1863028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34479" y="3112565"/>
              <a:ext cx="1831834" cy="1831270"/>
              <a:chOff x="1831545" y="3392047"/>
              <a:chExt cx="2778264" cy="277740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Frame 103"/>
            <p:cNvSpPr/>
            <p:nvPr/>
          </p:nvSpPr>
          <p:spPr>
            <a:xfrm>
              <a:off x="2658550" y="3436635"/>
              <a:ext cx="1183129" cy="1181295"/>
            </a:xfrm>
            <a:prstGeom prst="frame">
              <a:avLst>
                <a:gd name="adj1" fmla="val 50000"/>
              </a:avLst>
            </a:prstGeom>
            <a:solidFill>
              <a:schemeClr val="tx1">
                <a:lumMod val="10000"/>
                <a:lumOff val="90000"/>
                <a:alpha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49377" y="3719627"/>
              <a:ext cx="614634" cy="625510"/>
            </a:xfrm>
            <a:prstGeom prst="rect">
              <a:avLst/>
            </a:prstGeom>
            <a:solidFill>
              <a:srgbClr val="FFE1E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3497266"/>
              <a:ext cx="310063" cy="3610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627" y="3907050"/>
              <a:ext cx="327208" cy="26055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4405972"/>
              <a:ext cx="410627" cy="3758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301" name="Group 300"/>
            <p:cNvGrpSpPr/>
            <p:nvPr/>
          </p:nvGrpSpPr>
          <p:grpSpPr>
            <a:xfrm>
              <a:off x="4916044" y="3113198"/>
              <a:ext cx="1862969" cy="1862395"/>
              <a:chOff x="4742005" y="3137861"/>
              <a:chExt cx="1862969" cy="1862395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4742005" y="3137861"/>
                <a:ext cx="1862969" cy="1862395"/>
                <a:chOff x="1831545" y="3392047"/>
                <a:chExt cx="2778264" cy="2777408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</p:grpSpPr>
              <p:sp>
                <p:nvSpPr>
                  <p:cNvPr id="481" name="Rectangle 480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</p:grpSpPr>
              <p:sp>
                <p:nvSpPr>
                  <p:cNvPr id="312" name="Oval 311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3" name="Frame 302"/>
              <p:cNvSpPr/>
              <p:nvPr/>
            </p:nvSpPr>
            <p:spPr>
              <a:xfrm>
                <a:off x="5071584" y="3467439"/>
                <a:ext cx="1203238" cy="1201372"/>
              </a:xfrm>
              <a:prstGeom prst="frame">
                <a:avLst>
                  <a:gd name="adj1" fmla="val 50000"/>
                </a:avLst>
              </a:prstGeom>
              <a:solidFill>
                <a:schemeClr val="tx1">
                  <a:lumMod val="10000"/>
                  <a:lumOff val="90000"/>
                  <a:alpha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72169" y="3773931"/>
                <a:ext cx="625081" cy="61219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305" name="Straight Arrow Connector 304"/>
              <p:cNvCxnSpPr/>
              <p:nvPr/>
            </p:nvCxnSpPr>
            <p:spPr>
              <a:xfrm>
                <a:off x="5389552" y="3774002"/>
                <a:ext cx="258711" cy="2658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Rectangle 305"/>
              <p:cNvSpPr/>
              <p:nvPr/>
            </p:nvSpPr>
            <p:spPr>
              <a:xfrm>
                <a:off x="5664466" y="4057551"/>
                <a:ext cx="608876" cy="618409"/>
              </a:xfrm>
              <a:prstGeom prst="rect">
                <a:avLst/>
              </a:prstGeom>
              <a:solidFill>
                <a:srgbClr val="FFE1E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" name="Picture 30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737" y="4453180"/>
                <a:ext cx="417606" cy="382215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  <p:pic>
            <p:nvPicPr>
              <p:cNvPr id="308" name="Picture 30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784" y="4252286"/>
                <a:ext cx="328328" cy="261446"/>
              </a:xfrm>
              <a:prstGeom prst="rect">
                <a:avLst/>
              </a:prstGeom>
            </p:spPr>
          </p:pic>
        </p:grpSp>
        <p:sp>
          <p:nvSpPr>
            <p:cNvPr id="505" name="TextBox 504"/>
            <p:cNvSpPr txBox="1"/>
            <p:nvPr/>
          </p:nvSpPr>
          <p:spPr>
            <a:xfrm>
              <a:off x="2442" y="3657962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512" name="Straight Arrow Connector 511"/>
            <p:cNvCxnSpPr/>
            <p:nvPr/>
          </p:nvCxnSpPr>
          <p:spPr>
            <a:xfrm>
              <a:off x="4194642" y="4011367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Straight Arrow Connector 512"/>
          <p:cNvCxnSpPr/>
          <p:nvPr/>
        </p:nvCxnSpPr>
        <p:spPr>
          <a:xfrm>
            <a:off x="4249871" y="5716299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3" name="Group 9242"/>
          <p:cNvGrpSpPr/>
          <p:nvPr/>
        </p:nvGrpSpPr>
        <p:grpSpPr>
          <a:xfrm>
            <a:off x="649539" y="625435"/>
            <a:ext cx="6632542" cy="1715633"/>
            <a:chOff x="649539" y="625435"/>
            <a:chExt cx="6632542" cy="1715633"/>
          </a:xfrm>
        </p:grpSpPr>
        <p:pic>
          <p:nvPicPr>
            <p:cNvPr id="77" name="Picture 14" descr="C:\Users\Greg\Dropbox\Presentations\ISBI2015new\isbipres_SL_singv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100" y="1095057"/>
              <a:ext cx="1941981" cy="124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7" name="Picture 92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630" y="625435"/>
              <a:ext cx="1120140" cy="381762"/>
            </a:xfrm>
            <a:prstGeom prst="rect">
              <a:avLst/>
            </a:prstGeom>
          </p:spPr>
        </p:pic>
        <p:grpSp>
          <p:nvGrpSpPr>
            <p:cNvPr id="9241" name="Group 9240"/>
            <p:cNvGrpSpPr/>
            <p:nvPr/>
          </p:nvGrpSpPr>
          <p:grpSpPr>
            <a:xfrm>
              <a:off x="649539" y="751208"/>
              <a:ext cx="3148835" cy="1141592"/>
              <a:chOff x="649539" y="751208"/>
              <a:chExt cx="3148835" cy="1141592"/>
            </a:xfrm>
          </p:grpSpPr>
          <p:pic>
            <p:nvPicPr>
              <p:cNvPr id="9236" name="Picture 923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2" y="1447411"/>
                <a:ext cx="2309622" cy="445389"/>
              </a:xfrm>
              <a:prstGeom prst="rect">
                <a:avLst/>
              </a:prstGeom>
            </p:spPr>
          </p:pic>
          <p:sp>
            <p:nvSpPr>
              <p:cNvPr id="9240" name="TextBox 9239"/>
              <p:cNvSpPr txBox="1"/>
              <p:nvPr/>
            </p:nvSpPr>
            <p:spPr>
              <a:xfrm>
                <a:off x="649539" y="751208"/>
                <a:ext cx="2399986" cy="738633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Roboto Light" pitchFamily="2" charset="0"/>
                    <a:ea typeface="Roboto Light" pitchFamily="2" charset="0"/>
                    <a:cs typeface="Open Sans Condensed" pitchFamily="34" charset="0"/>
                  </a:rPr>
                  <a:t>1. Compute SVD</a:t>
                </a:r>
                <a:endParaRPr lang="en-US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1: Robust annihilting filter estimation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0142" y="112052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Average over entire null-space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itchFamily="2" charset="2"/>
              </a:rPr>
              <a:t>Eliminates spurious zeros / improves robustness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Generalizes Spectral MUSIC </a:t>
            </a:r>
          </a:p>
        </p:txBody>
      </p:sp>
      <p:pic>
        <p:nvPicPr>
          <p:cNvPr id="9222" name="Picture 6" descr="C:\Users\Greg\Dropbox\CurveModels\CurveTest\recon\isbipres_SL_mask_nul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00" y="4666286"/>
            <a:ext cx="1343541" cy="1343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5" name="Group 9244"/>
          <p:cNvGrpSpPr/>
          <p:nvPr/>
        </p:nvGrpSpPr>
        <p:grpSpPr>
          <a:xfrm>
            <a:off x="649539" y="3137895"/>
            <a:ext cx="7864772" cy="1152018"/>
            <a:chOff x="649539" y="3137895"/>
            <a:chExt cx="7864772" cy="1152018"/>
          </a:xfrm>
        </p:grpSpPr>
        <p:pic>
          <p:nvPicPr>
            <p:cNvPr id="9234" name="Picture 92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432" y="3876528"/>
              <a:ext cx="7032879" cy="41338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49539" y="3137895"/>
              <a:ext cx="5109061" cy="738633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3. Compute sum-of-squares average</a:t>
              </a:r>
              <a:endPara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85855" y="4658682"/>
            <a:ext cx="8141226" cy="2037976"/>
            <a:chOff x="385855" y="4658682"/>
            <a:chExt cx="8141226" cy="2037976"/>
          </a:xfrm>
        </p:grpSpPr>
        <p:grpSp>
          <p:nvGrpSpPr>
            <p:cNvPr id="9246" name="Group 9245"/>
            <p:cNvGrpSpPr/>
            <p:nvPr/>
          </p:nvGrpSpPr>
          <p:grpSpPr>
            <a:xfrm>
              <a:off x="385855" y="4658682"/>
              <a:ext cx="8141226" cy="2037976"/>
              <a:chOff x="385855" y="4658682"/>
              <a:chExt cx="8141226" cy="2037976"/>
            </a:xfrm>
          </p:grpSpPr>
          <p:pic>
            <p:nvPicPr>
              <p:cNvPr id="9218" name="Picture 2" descr="C:\Users\Greg\Dropbox\CurveModels\CurveTest\recon\isbipres_SL_mask_null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3540" y="4658682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0" name="Picture 4" descr="C:\Users\Greg\Dropbox\CurveModels\CurveTest\recon\isbipres_SL_mask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855" y="4668960"/>
                <a:ext cx="1343541" cy="1343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1" name="Picture 5" descr="C:\Users\Greg\Dropbox\CurveModels\CurveTest\recon\isbipres_SL_mask_null1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7950" y="4671927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2555" y="5199469"/>
                <a:ext cx="1202817" cy="27203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50" y="5279779"/>
                <a:ext cx="274701" cy="10134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900" y="5199469"/>
                <a:ext cx="274701" cy="272034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676882" y="6020606"/>
                <a:ext cx="3933362" cy="676052"/>
              </a:xfrm>
              <a:prstGeom prst="rect">
                <a:avLst/>
              </a:prstGeom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0070C0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Recover common zeros</a:t>
                </a:r>
                <a:endParaRPr lang="en-US" sz="2400" b="0" dirty="0" smtClean="0">
                  <a:solidFill>
                    <a:srgbClr val="0070C0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>
              <a:off x="1057625" y="6020606"/>
              <a:ext cx="164930" cy="1488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49539" y="1906525"/>
            <a:ext cx="6810629" cy="1215235"/>
            <a:chOff x="649539" y="1906525"/>
            <a:chExt cx="6810629" cy="1215235"/>
          </a:xfrm>
        </p:grpSpPr>
        <p:sp>
          <p:nvSpPr>
            <p:cNvPr id="9231" name="Right Brace 9230"/>
            <p:cNvSpPr/>
            <p:nvPr/>
          </p:nvSpPr>
          <p:spPr>
            <a:xfrm rot="16200000">
              <a:off x="6578820" y="1921446"/>
              <a:ext cx="249316" cy="1344175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49539" y="1906525"/>
              <a:ext cx="6810629" cy="1215235"/>
              <a:chOff x="649539" y="1906525"/>
              <a:chExt cx="6810629" cy="1215235"/>
            </a:xfrm>
          </p:grpSpPr>
          <p:grpSp>
            <p:nvGrpSpPr>
              <p:cNvPr id="9244" name="Group 9243"/>
              <p:cNvGrpSpPr/>
              <p:nvPr/>
            </p:nvGrpSpPr>
            <p:grpSpPr>
              <a:xfrm>
                <a:off x="649539" y="1906525"/>
                <a:ext cx="6638074" cy="676052"/>
                <a:chOff x="649539" y="1906525"/>
                <a:chExt cx="6638074" cy="676052"/>
              </a:xfrm>
            </p:grpSpPr>
            <p:sp>
              <p:nvSpPr>
                <p:cNvPr id="9232" name="Rectangle 9231"/>
                <p:cNvSpPr/>
                <p:nvPr/>
              </p:nvSpPr>
              <p:spPr>
                <a:xfrm>
                  <a:off x="6159254" y="2124400"/>
                  <a:ext cx="1128359" cy="307240"/>
                </a:xfrm>
                <a:prstGeom prst="rect">
                  <a:avLst/>
                </a:prstGeom>
                <a:solidFill>
                  <a:srgbClr val="C0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49539" y="1906525"/>
                  <a:ext cx="2959434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dirty="0"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400" dirty="0" smtClean="0"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. Identify 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null </a:t>
                  </a:r>
                  <a:r>
                    <a:rPr lang="en-US" sz="2400" b="1" dirty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s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Roboto Light" pitchFamily="2" charset="0"/>
                      <a:ea typeface="Roboto Light" pitchFamily="2" charset="0"/>
                      <a:cs typeface="Open Sans Condensed" pitchFamily="34" charset="0"/>
                    </a:rPr>
                    <a:t>pace</a:t>
                  </a: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5" y="2767049"/>
                <a:ext cx="5971413" cy="3547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71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2: Weighted TV Recovery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92521" y="2238445"/>
            <a:ext cx="5561018" cy="1711532"/>
            <a:chOff x="1292521" y="2238445"/>
            <a:chExt cx="5561018" cy="1711532"/>
          </a:xfrm>
        </p:grpSpPr>
        <p:pic>
          <p:nvPicPr>
            <p:cNvPr id="32" name="Picture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521" y="3296181"/>
              <a:ext cx="4661154" cy="653796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2943936" y="2238445"/>
              <a:ext cx="0" cy="84491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340100" y="2238445"/>
              <a:ext cx="484212" cy="84491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112610" y="2384849"/>
              <a:ext cx="153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d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iscretize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97214" y="2374534"/>
              <a:ext cx="856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r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elax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31545" y="3623079"/>
            <a:ext cx="7054983" cy="3923534"/>
            <a:chOff x="1831545" y="3623079"/>
            <a:chExt cx="7054983" cy="3923534"/>
          </a:xfrm>
        </p:grpSpPr>
        <p:pic>
          <p:nvPicPr>
            <p:cNvPr id="21" name="Picture 4" descr="C:\Users\Greg\Dropbox\CurveModels\CurveTest\recon\isbipres_SL_mas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650" y="4282365"/>
              <a:ext cx="1343541" cy="134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3899296" y="4037990"/>
              <a:ext cx="4987232" cy="3508623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x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= discrete spatial domain image</a:t>
              </a: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A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= Fourier </a:t>
              </a:r>
              <a:r>
                <a:rPr lang="en-US" sz="2400" dirty="0" err="1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undersampling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operator</a:t>
              </a: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D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 = discrete gradient</a:t>
              </a: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b </a:t>
              </a:r>
              <a:r>
                <a:rPr lang="en-US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= k-space samples</a:t>
              </a: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endParaRPr lang="en-US" sz="2400" dirty="0" smtClean="0"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endPara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555420" y="3623079"/>
              <a:ext cx="0" cy="659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831545" y="5560465"/>
              <a:ext cx="1505510" cy="676052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Edge </a:t>
              </a:r>
              <a:r>
                <a:rPr lang="en-US" sz="2400" b="0" dirty="0" err="1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wts</a:t>
              </a:r>
              <a:r>
                <a:rPr lang="en-US" sz="2400" dirty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.</a:t>
              </a:r>
              <a:endParaRPr lang="en-US" sz="2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65760" y="753621"/>
            <a:ext cx="8229600" cy="1889748"/>
            <a:chOff x="365760" y="753621"/>
            <a:chExt cx="8229600" cy="1889748"/>
          </a:xfrm>
        </p:grpSpPr>
        <p:grpSp>
          <p:nvGrpSpPr>
            <p:cNvPr id="46" name="Group 45"/>
            <p:cNvGrpSpPr/>
            <p:nvPr/>
          </p:nvGrpSpPr>
          <p:grpSpPr>
            <a:xfrm>
              <a:off x="365760" y="753621"/>
              <a:ext cx="8229600" cy="1889748"/>
              <a:chOff x="365760" y="753621"/>
              <a:chExt cx="8229600" cy="1889748"/>
            </a:xfrm>
          </p:grpSpPr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365760" y="753621"/>
                <a:ext cx="8229600" cy="1889748"/>
              </a:xfrm>
              <a:prstGeom prst="rect">
                <a:avLst/>
              </a:prstGeom>
            </p:spPr>
            <p:txBody>
              <a:bodyPr vert="horz" wrap="square" lIns="91440" tIns="91440" rIns="91440" bIns="9144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If </a:t>
                </a:r>
                <a:r>
                  <a:rPr lang="en-US" sz="2400" b="1" dirty="0" smtClean="0"/>
                  <a:t>f</a:t>
                </a:r>
                <a:r>
                  <a:rPr lang="en-US" sz="2400" dirty="0" smtClean="0"/>
                  <a:t> is PWC with edges                then it is a minimizer of:</a:t>
                </a:r>
              </a:p>
              <a:p>
                <a:pPr lvl="1">
                  <a:lnSpc>
                    <a:spcPct val="150000"/>
                  </a:lnSpc>
                </a:pPr>
                <a:endParaRPr lang="en-US" sz="2000" dirty="0" smtClean="0"/>
              </a:p>
              <a:p>
                <a:pPr>
                  <a:lnSpc>
                    <a:spcPct val="150000"/>
                  </a:lnSpc>
                </a:pPr>
                <a:endParaRPr lang="en-US" sz="2400" dirty="0" smtClean="0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4498" y="1011607"/>
                <a:ext cx="1016337" cy="266713"/>
              </a:xfrm>
              <a:prstGeom prst="rect">
                <a:avLst/>
              </a:prstGeom>
              <a:noFill/>
            </p:spPr>
          </p:pic>
        </p:grpSp>
        <p:pic>
          <p:nvPicPr>
            <p:cNvPr id="51" name="Picture 5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926" y="1585560"/>
              <a:ext cx="6874002" cy="676656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1330926" y="2145286"/>
            <a:ext cx="3443571" cy="676909"/>
            <a:chOff x="1330926" y="2145286"/>
            <a:chExt cx="3443571" cy="676909"/>
          </a:xfrm>
        </p:grpSpPr>
        <p:sp>
          <p:nvSpPr>
            <p:cNvPr id="55" name="Right Brace 54"/>
            <p:cNvSpPr/>
            <p:nvPr/>
          </p:nvSpPr>
          <p:spPr>
            <a:xfrm rot="5400000">
              <a:off x="2792020" y="1603838"/>
              <a:ext cx="185533" cy="1268429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26" y="2238445"/>
              <a:ext cx="3443571" cy="583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sz="2400" dirty="0" smtClean="0">
                  <a:solidFill>
                    <a:srgbClr val="C00000"/>
                  </a:solidFill>
                  <a:latin typeface="+mj-lt"/>
                </a:rPr>
                <a:t>Annihilation relation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6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latin typeface="+mj-lt"/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80" y="1278320"/>
            <a:ext cx="8135539" cy="46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857984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800960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836425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779401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2922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780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454431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of Phantoms (Noiseless)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7880" y="5920366"/>
            <a:ext cx="7074342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Analytical phantoms from (</a:t>
            </a:r>
            <a:r>
              <a:rPr lang="en-US" sz="2400" dirty="0" err="1" smtClean="0"/>
              <a:t>Guerquin</a:t>
            </a:r>
            <a:r>
              <a:rPr lang="en-US" sz="2400" dirty="0" smtClean="0"/>
              <a:t>-Kern, 2012)</a:t>
            </a:r>
            <a:endParaRPr lang="en-US" sz="2400" b="0" dirty="0" smtClean="0"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33" name="Picture 12" descr="C:\Users\Greg\Dropbox\Papers\superresolution\images\SL_nonoise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993040"/>
            <a:ext cx="913485" cy="913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reg\Dropbox\Presentations\ISBI2015\images\exp\brain_nonoise_smallfilter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3429000"/>
            <a:ext cx="898990" cy="8989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65812" y="764767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5812" y="3202443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362517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81" y="1278320"/>
            <a:ext cx="8135537" cy="46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of Phantoms (Noisy)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020" y="6002135"/>
            <a:ext cx="5822397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b="0" dirty="0" smtClean="0"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25dB complex AWGN added to k-space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857984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00960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836425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779401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0990" y="4035245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58848" y="4035245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C:\Users\Greg\Dropbox\Papers\superresolution\images\SL_nonoise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993040"/>
            <a:ext cx="913485" cy="913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Greg\Dropbox\Presentations\ISBI2015\images\exp\brain_nonoise_smallfilter_samp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3429000"/>
            <a:ext cx="898990" cy="8989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5812" y="764767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2" y="3202443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x4</a:t>
            </a:r>
          </a:p>
        </p:txBody>
      </p:sp>
    </p:spTree>
    <p:extLst>
      <p:ext uri="{BB962C8B-B14F-4D97-AF65-F5344CB8AC3E}">
        <p14:creationId xmlns:p14="http://schemas.microsoft.com/office/powerpoint/2010/main" val="7524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6260"/>
          <a:stretch/>
        </p:blipFill>
        <p:spPr bwMode="auto">
          <a:xfrm>
            <a:off x="251013" y="582554"/>
            <a:ext cx="8561294" cy="57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of Real MR Data 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20" y="6119367"/>
            <a:ext cx="8416056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Simulated Single Coil Acquisition (8 Coil SENSE w/phase)  </a:t>
            </a:r>
            <a:endParaRPr lang="en-US" sz="2400" b="0" dirty="0" smtClean="0"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6" name="Picture 4" descr="C:\Users\Greg\Dropbox\Presentations\ISBI2015\images\exp\knee2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9" y="822958"/>
            <a:ext cx="918060" cy="9180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45863" y="582554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0431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+mj-lt"/>
              </a:rPr>
              <a:t>Discussion &amp;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5687711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Entirely off the grid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Extends to CS paradigm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Fast algorithm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Use regularization penalty for other inverse problems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sz="2400" b="1" dirty="0" smtClean="0">
                <a:solidFill>
                  <a:srgbClr val="C00000"/>
                </a:solidFill>
                <a:sym typeface="Wingdings" pitchFamily="2" charset="2"/>
              </a:rPr>
              <a:t>off-the-grid alternative to TV, HDTV, </a:t>
            </a:r>
            <a:r>
              <a:rPr lang="en-US" sz="2400" b="1" dirty="0" err="1" smtClean="0">
                <a:solidFill>
                  <a:srgbClr val="C00000"/>
                </a:solidFill>
                <a:sym typeface="Wingdings" pitchFamily="2" charset="2"/>
              </a:rPr>
              <a:t>etc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56" y="1808452"/>
            <a:ext cx="5364480" cy="752856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can pose recovery as a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problem [*]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0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3595" y="3624806"/>
            <a:ext cx="1354693" cy="13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5696" y="3599295"/>
            <a:ext cx="1373125" cy="135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917910" y="3913556"/>
            <a:ext cx="537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+mj-lt"/>
              </a:rPr>
              <a:t>or</a:t>
            </a:r>
            <a:endParaRPr lang="en-US" sz="2800" u="sng" dirty="0"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97119" y="2540362"/>
            <a:ext cx="3074881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Data Consistency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5728599" y="1906148"/>
            <a:ext cx="185533" cy="126842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67505" y="2540755"/>
            <a:ext cx="3754554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Regularization penalty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10941" y="6277826"/>
            <a:ext cx="3903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 smtClean="0"/>
              <a:t>[*]Accepted to </a:t>
            </a:r>
            <a:r>
              <a:rPr lang="en-US" sz="2000" dirty="0" err="1" smtClean="0"/>
              <a:t>SampTA</a:t>
            </a:r>
            <a:r>
              <a:rPr lang="en-US" sz="2000" dirty="0" smtClean="0"/>
              <a:t> 2015</a:t>
            </a:r>
            <a:endParaRPr lang="en-US" sz="1400" dirty="0" smtClean="0"/>
          </a:p>
        </p:txBody>
      </p:sp>
      <p:sp>
        <p:nvSpPr>
          <p:cNvPr id="32" name="Right Brace 31"/>
          <p:cNvSpPr/>
          <p:nvPr/>
        </p:nvSpPr>
        <p:spPr>
          <a:xfrm rot="5400000">
            <a:off x="3100120" y="1906540"/>
            <a:ext cx="185533" cy="12684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Our goal is to develop theory and algorithms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3124505"/>
            <a:ext cx="8229601" cy="3250121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O</a:t>
            </a:r>
            <a:r>
              <a:rPr lang="en-US" sz="2400" b="1" dirty="0" smtClean="0">
                <a:solidFill>
                  <a:schemeClr val="accent5"/>
                </a:solidFill>
              </a:rPr>
              <a:t>ff-the-grid </a:t>
            </a:r>
            <a:r>
              <a:rPr lang="en-US" sz="2400" dirty="0"/>
              <a:t>= Continuous domain </a:t>
            </a:r>
            <a:r>
              <a:rPr lang="en-US" sz="2400" dirty="0" smtClean="0"/>
              <a:t>representation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Avoids discretization errors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C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ontinuous domain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sparsity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      Discrete domain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sparsity</a:t>
            </a:r>
            <a:endParaRPr lang="en-US" sz="2400" dirty="0" smtClean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sym typeface="Wingdings" pitchFamily="2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459725" y="1168603"/>
            <a:ext cx="4884414" cy="2050085"/>
            <a:chOff x="1653220" y="471815"/>
            <a:chExt cx="5683940" cy="238566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653220" y="1803035"/>
              <a:ext cx="5678639" cy="10544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flipV="1">
              <a:off x="1653220" y="471815"/>
              <a:ext cx="5683940" cy="10766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030" y="1418037"/>
              <a:ext cx="469870" cy="469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320" y="1291637"/>
              <a:ext cx="729695" cy="72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48" y="1037370"/>
              <a:ext cx="1203049" cy="1203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215" y="596835"/>
              <a:ext cx="2112275" cy="21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30" y="2093820"/>
            <a:ext cx="1188997" cy="218747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>
            <a:off x="1845245" y="2203193"/>
            <a:ext cx="431153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0537" y="1972360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Few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measurements</a:t>
            </a:r>
            <a:endParaRPr lang="en-US" sz="2400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73" y="4591704"/>
            <a:ext cx="313944" cy="374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06" y="5156305"/>
            <a:ext cx="1524915" cy="152491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4" y="5156427"/>
            <a:ext cx="1524915" cy="15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111" y="993040"/>
            <a:ext cx="8732470" cy="508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5030" y="5805090"/>
            <a:ext cx="1543982" cy="553198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20-fold </a:t>
            </a:r>
            <a:r>
              <a:rPr lang="en-US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accel</a:t>
            </a:r>
            <a:r>
              <a:rPr lang="en-US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6966" y="993041"/>
            <a:ext cx="1153976" cy="1735319"/>
            <a:chOff x="416966" y="993041"/>
            <a:chExt cx="1153976" cy="1735319"/>
          </a:xfrm>
        </p:grpSpPr>
        <p:sp>
          <p:nvSpPr>
            <p:cNvPr id="5" name="Rectangle 4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64246" y="2321664"/>
              <a:ext cx="406696" cy="4066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5" idx="2"/>
              <a:endCxn id="7" idx="0"/>
            </p:cNvCxnSpPr>
            <p:nvPr/>
          </p:nvCxnSpPr>
          <p:spPr>
            <a:xfrm>
              <a:off x="854579" y="1880007"/>
              <a:ext cx="513015" cy="44165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453737" y="1021083"/>
            <a:ext cx="1170017" cy="1697886"/>
            <a:chOff x="416966" y="993041"/>
            <a:chExt cx="1170017" cy="1697886"/>
          </a:xfrm>
        </p:grpSpPr>
        <p:sp>
          <p:nvSpPr>
            <p:cNvPr id="14" name="Rectangle 13"/>
            <p:cNvSpPr/>
            <p:nvPr/>
          </p:nvSpPr>
          <p:spPr>
            <a:xfrm>
              <a:off x="416966" y="993041"/>
              <a:ext cx="875226" cy="8869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14344" y="2314104"/>
              <a:ext cx="372639" cy="3768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4" idx="2"/>
              <a:endCxn id="15" idx="0"/>
            </p:cNvCxnSpPr>
            <p:nvPr/>
          </p:nvCxnSpPr>
          <p:spPr>
            <a:xfrm>
              <a:off x="854579" y="1880007"/>
              <a:ext cx="546085" cy="4340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502400" y="983069"/>
            <a:ext cx="1133642" cy="1722699"/>
            <a:chOff x="425048" y="993041"/>
            <a:chExt cx="1133642" cy="1722699"/>
          </a:xfrm>
        </p:grpSpPr>
        <p:sp>
          <p:nvSpPr>
            <p:cNvPr id="18" name="Rectangle 17"/>
            <p:cNvSpPr/>
            <p:nvPr/>
          </p:nvSpPr>
          <p:spPr>
            <a:xfrm>
              <a:off x="425048" y="993041"/>
              <a:ext cx="850231" cy="89693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96331" y="2337706"/>
              <a:ext cx="362359" cy="3780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2"/>
              <a:endCxn id="19" idx="0"/>
            </p:cNvCxnSpPr>
            <p:nvPr/>
          </p:nvCxnSpPr>
          <p:spPr>
            <a:xfrm>
              <a:off x="850164" y="1889979"/>
              <a:ext cx="527347" cy="44772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0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7435882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New framework for off-the-grid image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Piecewise polynomial signal model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Extends easily to n-D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Sampling guarantees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Two stage recovery scheme for SR 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Robust edge mask estimation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Fast weighted TV algorithm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Better performance than standard TV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Novel Fourier domain low-rank prior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Convex, Off-the-Grid, &amp;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w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idely applicable</a:t>
            </a:r>
          </a:p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92" y="5560465"/>
            <a:ext cx="2362200" cy="752856"/>
          </a:xfrm>
          <a:prstGeom prst="rect">
            <a:avLst/>
          </a:prstGeom>
        </p:spPr>
      </p:pic>
      <p:pic>
        <p:nvPicPr>
          <p:cNvPr id="41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92" y="4288615"/>
            <a:ext cx="661894" cy="661894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ame 41"/>
          <p:cNvSpPr/>
          <p:nvPr/>
        </p:nvSpPr>
        <p:spPr>
          <a:xfrm>
            <a:off x="5632392" y="4288615"/>
            <a:ext cx="661894" cy="661894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71" y="3645712"/>
            <a:ext cx="667193" cy="6671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Elbow Connector 43"/>
          <p:cNvCxnSpPr>
            <a:stCxn id="41" idx="3"/>
            <a:endCxn id="43" idx="2"/>
          </p:cNvCxnSpPr>
          <p:nvPr/>
        </p:nvCxnSpPr>
        <p:spPr>
          <a:xfrm flipV="1">
            <a:off x="6294286" y="4312904"/>
            <a:ext cx="535682" cy="30665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29" y="4273510"/>
            <a:ext cx="177400" cy="17740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Elbow Connector 48"/>
          <p:cNvCxnSpPr/>
          <p:nvPr/>
        </p:nvCxnSpPr>
        <p:spPr>
          <a:xfrm>
            <a:off x="6294286" y="4619561"/>
            <a:ext cx="1122426" cy="0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7161673" y="3982854"/>
            <a:ext cx="1758388" cy="971201"/>
            <a:chOff x="4307660" y="2901725"/>
            <a:chExt cx="4503773" cy="2487547"/>
          </a:xfrm>
        </p:grpSpPr>
        <p:sp>
          <p:nvSpPr>
            <p:cNvPr id="59" name="Rectangle 58"/>
            <p:cNvSpPr/>
            <p:nvPr/>
          </p:nvSpPr>
          <p:spPr>
            <a:xfrm>
              <a:off x="4956050" y="3693957"/>
              <a:ext cx="1695315" cy="169531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56050" y="3989831"/>
              <a:ext cx="1583134" cy="1103558"/>
            </a:xfrm>
            <a:prstGeom prst="rect">
              <a:avLst/>
            </a:prstGeom>
            <a:ln w="12700">
              <a:noFill/>
            </a:ln>
          </p:spPr>
          <p:txBody>
            <a:bodyPr wrap="square" lIns="91425" tIns="91425" rIns="91425" bIns="91425" rtlCol="0" anchor="t" anchorCtr="0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1600" b="0" dirty="0" smtClean="0">
                  <a:latin typeface="+mj-lt"/>
                  <a:ea typeface="Roboto Light" pitchFamily="2" charset="0"/>
                  <a:cs typeface="Open Sans Condensed" pitchFamily="34" charset="0"/>
                </a:rPr>
                <a:t>WTV</a:t>
              </a:r>
            </a:p>
          </p:txBody>
        </p:sp>
        <p:cxnSp>
          <p:nvCxnSpPr>
            <p:cNvPr id="61" name="Elbow Connector 60"/>
            <p:cNvCxnSpPr>
              <a:endCxn id="59" idx="0"/>
            </p:cNvCxnSpPr>
            <p:nvPr/>
          </p:nvCxnSpPr>
          <p:spPr>
            <a:xfrm>
              <a:off x="4307660" y="2901725"/>
              <a:ext cx="1496048" cy="79223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>
              <a:off x="6651365" y="4541614"/>
              <a:ext cx="498425" cy="1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4" descr="C:\Users\Greg\Dropbox\CurveModels\CurveTest\recon\results\isbi\SL_256_fullysampled_TV_recon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119" y="3693957"/>
              <a:ext cx="1695314" cy="169531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5736963" y="1666819"/>
            <a:ext cx="2559365" cy="1116327"/>
            <a:chOff x="5041376" y="1907672"/>
            <a:chExt cx="3745156" cy="163353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376" y="1907672"/>
              <a:ext cx="1605454" cy="163353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885663" y="2335044"/>
              <a:ext cx="1900869" cy="995169"/>
              <a:chOff x="5515955" y="3045066"/>
              <a:chExt cx="3713464" cy="1944123"/>
            </a:xfrm>
          </p:grpSpPr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463" y="3157662"/>
              <a:ext cx="817641" cy="30291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058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79556"/>
            <a:ext cx="8073236" cy="63943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800" dirty="0" smtClean="0">
                <a:latin typeface="+mj-lt"/>
              </a:rPr>
              <a:t>Thank You!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Acknowledgements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upported </a:t>
            </a:r>
            <a:r>
              <a:rPr lang="en-US" sz="2400" dirty="0"/>
              <a:t>by </a:t>
            </a:r>
            <a:r>
              <a:rPr lang="en-US" sz="2400" dirty="0" smtClean="0"/>
              <a:t>grants: </a:t>
            </a:r>
            <a:br>
              <a:rPr lang="en-US" sz="2400" dirty="0" smtClean="0"/>
            </a:br>
            <a:r>
              <a:rPr lang="en-US" sz="2400" dirty="0" smtClean="0"/>
              <a:t>NSF </a:t>
            </a:r>
            <a:r>
              <a:rPr lang="en-US" sz="2400" dirty="0"/>
              <a:t>CCF-0844812,  </a:t>
            </a:r>
            <a:r>
              <a:rPr lang="en-US" sz="2400" dirty="0" smtClean="0"/>
              <a:t>NSF CCF-1116067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NIH </a:t>
            </a:r>
            <a:r>
              <a:rPr lang="en-US" sz="2400" dirty="0"/>
              <a:t>1R21HL109710-01A1, </a:t>
            </a:r>
            <a:r>
              <a:rPr lang="en-US" sz="2400" dirty="0" smtClean="0"/>
              <a:t>ACS </a:t>
            </a:r>
            <a:r>
              <a:rPr lang="en-US" sz="2400" dirty="0"/>
              <a:t>RSG-11-267-01-CCE,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and ONR-N000141310202</a:t>
            </a:r>
            <a:r>
              <a:rPr lang="en-US" sz="2400" dirty="0"/>
              <a:t>.</a:t>
            </a:r>
            <a:endParaRPr lang="en-US" sz="2400" dirty="0" smtClean="0"/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References</a:t>
            </a:r>
          </a:p>
          <a:p>
            <a:r>
              <a:rPr lang="en-US" sz="2200" dirty="0"/>
              <a:t>Pan, H., </a:t>
            </a:r>
            <a:r>
              <a:rPr lang="en-US" sz="2200" dirty="0" err="1"/>
              <a:t>Blu</a:t>
            </a:r>
            <a:r>
              <a:rPr lang="en-US" sz="2200" dirty="0"/>
              <a:t>, T., &amp; </a:t>
            </a:r>
            <a:r>
              <a:rPr lang="en-US" sz="2200" dirty="0" err="1"/>
              <a:t>Dragotti</a:t>
            </a:r>
            <a:r>
              <a:rPr lang="en-US" sz="2200" dirty="0"/>
              <a:t>, P. L. (2014). Sampling curves with finite rate of innovation. </a:t>
            </a:r>
            <a:r>
              <a:rPr lang="en-US" sz="2200" i="1" dirty="0"/>
              <a:t>Signal Processing, IEEE Transactions on</a:t>
            </a:r>
            <a:r>
              <a:rPr lang="en-US" sz="2200" dirty="0"/>
              <a:t>, </a:t>
            </a:r>
            <a:r>
              <a:rPr lang="en-US" sz="2200" i="1" dirty="0"/>
              <a:t>62</a:t>
            </a:r>
            <a:r>
              <a:rPr lang="en-US" sz="2200" dirty="0"/>
              <a:t>(2), 458-471</a:t>
            </a:r>
            <a:r>
              <a:rPr lang="en-US" sz="2200" dirty="0" smtClean="0"/>
              <a:t>.</a:t>
            </a:r>
          </a:p>
          <a:p>
            <a:r>
              <a:rPr lang="en-US" sz="2200" dirty="0" err="1" smtClean="0"/>
              <a:t>Guerquin</a:t>
            </a:r>
            <a:r>
              <a:rPr lang="en-US" sz="2200" dirty="0" smtClean="0"/>
              <a:t>-Kern</a:t>
            </a:r>
            <a:r>
              <a:rPr lang="en-US" sz="2200" dirty="0"/>
              <a:t>, M., Lejeune, L., </a:t>
            </a:r>
            <a:r>
              <a:rPr lang="en-US" sz="2200" dirty="0" err="1"/>
              <a:t>Pruessmann</a:t>
            </a:r>
            <a:r>
              <a:rPr lang="en-US" sz="2200" dirty="0"/>
              <a:t>, K. P., &amp; Unser, M. (2012). Realistic analytical phantoms for parallel Magnetic Resonance </a:t>
            </a:r>
            <a:r>
              <a:rPr lang="en-US" sz="2200" dirty="0" err="1"/>
              <a:t>Imaging.</a:t>
            </a:r>
            <a:r>
              <a:rPr lang="en-US" sz="2200" i="1" dirty="0" err="1"/>
              <a:t>Medical</a:t>
            </a:r>
            <a:r>
              <a:rPr lang="en-US" sz="2200" i="1" dirty="0"/>
              <a:t> Imaging, IEEE Transactions on</a:t>
            </a:r>
            <a:r>
              <a:rPr lang="en-US" sz="2200" dirty="0"/>
              <a:t>, </a:t>
            </a:r>
            <a:r>
              <a:rPr lang="en-US" sz="2200" i="1" dirty="0"/>
              <a:t>31</a:t>
            </a:r>
            <a:r>
              <a:rPr lang="en-US" sz="2200" dirty="0"/>
              <a:t>(3), </a:t>
            </a:r>
            <a:r>
              <a:rPr lang="en-US" sz="2200" dirty="0" smtClean="0"/>
              <a:t>626-636</a:t>
            </a:r>
          </a:p>
          <a:p>
            <a:r>
              <a:rPr lang="en-US" sz="2200" dirty="0" err="1" smtClean="0"/>
              <a:t>Ongie</a:t>
            </a:r>
            <a:r>
              <a:rPr lang="en-US" sz="2200" dirty="0" smtClean="0"/>
              <a:t>, G., &amp; Mathews, J. (2015) </a:t>
            </a:r>
            <a:r>
              <a:rPr lang="en-US" sz="2200" dirty="0"/>
              <a:t>Recovery of Piecewise Smooth Images from Few Fourier </a:t>
            </a:r>
            <a:r>
              <a:rPr lang="en-US" sz="2200" dirty="0" smtClean="0"/>
              <a:t>Samples. </a:t>
            </a:r>
            <a:r>
              <a:rPr lang="en-US" sz="2200" dirty="0" err="1" smtClean="0"/>
              <a:t>SampTA</a:t>
            </a:r>
            <a:r>
              <a:rPr lang="en-US" sz="2200" dirty="0" smtClean="0"/>
              <a:t> 2015, to appear.</a:t>
            </a:r>
          </a:p>
          <a:p>
            <a:endParaRPr lang="en-US" sz="2600" dirty="0" smtClean="0">
              <a:latin typeface="+mj-lt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1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433868" y="740472"/>
            <a:ext cx="8229601" cy="701730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SR MRI: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k-space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undersampling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 approach</a:t>
            </a:r>
            <a:endParaRPr lang="en-US" sz="2400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Modalites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: Multi-slice, Dynamic, MRSI</a:t>
            </a:r>
            <a:endParaRPr lang="en-US" sz="2400" b="1" dirty="0" smtClean="0">
              <a:solidFill>
                <a:schemeClr val="accent4">
                  <a:lumMod val="50000"/>
                </a:schemeClr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>CS MRI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Outside MRI: </a:t>
            </a:r>
            <a:r>
              <a:rPr lang="en-US" sz="2400" dirty="0" err="1" smtClean="0"/>
              <a:t>Deconvolution</a:t>
            </a:r>
            <a:r>
              <a:rPr lang="en-US" sz="2400" dirty="0" smtClean="0"/>
              <a:t> Microscopy, </a:t>
            </a:r>
            <a:r>
              <a:rPr lang="en-US" sz="2400" dirty="0" err="1" smtClean="0"/>
              <a:t>Denoising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sym typeface="Wingdings" pitchFamily="2" charset="2"/>
            </a:endParaRPr>
          </a:p>
        </p:txBody>
      </p:sp>
      <p:grpSp>
        <p:nvGrpSpPr>
          <p:cNvPr id="10244" name="Group 10243"/>
          <p:cNvGrpSpPr/>
          <p:nvPr/>
        </p:nvGrpSpPr>
        <p:grpSpPr>
          <a:xfrm>
            <a:off x="1831545" y="1925624"/>
            <a:ext cx="5260839" cy="2416861"/>
            <a:chOff x="1453692" y="1160090"/>
            <a:chExt cx="5260839" cy="241686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008" y="1175551"/>
              <a:ext cx="1926523" cy="19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0" name="Rectangle 10239"/>
            <p:cNvSpPr/>
            <p:nvPr/>
          </p:nvSpPr>
          <p:spPr>
            <a:xfrm>
              <a:off x="4723492" y="3115286"/>
              <a:ext cx="19495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interpolation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53692" y="3085050"/>
              <a:ext cx="20168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extrapolation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5" name="Picture 2" descr="C:\Users\Greg\Dropbox\Presentations\ISBI2015new\cs_vs_s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91312" y="1160090"/>
              <a:ext cx="1979412" cy="195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Wide-range of applications 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73669" y="2653290"/>
            <a:ext cx="72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+mj-lt"/>
              </a:rPr>
              <a:t>vs.</a:t>
            </a:r>
            <a:endParaRPr lang="en-US" sz="3200" dirty="0">
              <a:latin typeface="+mj-lt"/>
            </a:endParaRPr>
          </a:p>
        </p:txBody>
      </p:sp>
      <p:pic>
        <p:nvPicPr>
          <p:cNvPr id="45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310" y="3184234"/>
            <a:ext cx="769765" cy="6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inspiration: Finite-Rate-of-Innovation (FRI)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1693727"/>
            <a:ext cx="2499957" cy="19444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560767" y="2376006"/>
            <a:ext cx="0" cy="2555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92911" y="2451577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27429" y="1990231"/>
            <a:ext cx="0" cy="6757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14093" y="2646773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96823" y="1990231"/>
            <a:ext cx="0" cy="65654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87422" y="2631590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774086" y="1990231"/>
            <a:ext cx="0" cy="6654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54083" y="2484798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287413" y="2376006"/>
            <a:ext cx="0" cy="279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15298" y="3638139"/>
            <a:ext cx="2417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Fourier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1297535"/>
            <a:ext cx="468630" cy="381762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6" y="1706231"/>
            <a:ext cx="2499959" cy="1944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375259"/>
            <a:ext cx="507492" cy="304038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711866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</a:p>
          <a:p>
            <a:r>
              <a:rPr lang="en-US" sz="2400" dirty="0" smtClean="0">
                <a:latin typeface="+mj-lt"/>
              </a:rPr>
              <a:t>PWC signal</a:t>
            </a:r>
            <a:endParaRPr lang="en-US" sz="2400" dirty="0">
              <a:latin typeface="+mj-lt"/>
            </a:endParaRPr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229601" cy="1920526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Recent extension to 2-D images: </a:t>
            </a:r>
            <a:r>
              <a:rPr lang="en-US" sz="2400" dirty="0">
                <a:sym typeface="Wingdings" pitchFamily="2" charset="2"/>
              </a:rPr>
              <a:t/>
            </a:r>
            <a:br>
              <a:rPr lang="en-US" sz="2400" dirty="0">
                <a:sym typeface="Wingdings" pitchFamily="2" charset="2"/>
              </a:rPr>
            </a:br>
            <a:r>
              <a:rPr lang="en-US" sz="2400" i="1" dirty="0">
                <a:sym typeface="Wingdings" pitchFamily="2" charset="2"/>
              </a:rPr>
              <a:t>Pan et al. (2014), “Sampling Curves with FRI”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89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629811" y="3538462"/>
            <a:ext cx="2940717" cy="1640662"/>
            <a:chOff x="2629811" y="3538462"/>
            <a:chExt cx="2940717" cy="1640662"/>
          </a:xfrm>
        </p:grpSpPr>
        <p:grpSp>
          <p:nvGrpSpPr>
            <p:cNvPr id="126" name="Group 125"/>
            <p:cNvGrpSpPr/>
            <p:nvPr/>
          </p:nvGrpSpPr>
          <p:grpSpPr>
            <a:xfrm>
              <a:off x="2629811" y="3956412"/>
              <a:ext cx="729695" cy="417898"/>
              <a:chOff x="2629811" y="4030477"/>
              <a:chExt cx="729695" cy="417898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445616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1" y="4030477"/>
                <a:ext cx="729695" cy="278878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513128" y="3538462"/>
              <a:ext cx="2057400" cy="1640662"/>
              <a:chOff x="3513128" y="3538462"/>
              <a:chExt cx="2057400" cy="16406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513128" y="3538462"/>
                <a:ext cx="2057400" cy="1640662"/>
                <a:chOff x="3513128" y="3640194"/>
                <a:chExt cx="2057400" cy="1600200"/>
              </a:xfrm>
            </p:grpSpPr>
            <p:pic>
              <p:nvPicPr>
                <p:cNvPr id="86" name="Picture 85"/>
                <p:cNvPicPr>
                  <a:picLocks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3128" y="3640194"/>
                  <a:ext cx="2057400" cy="160020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3880710" y="4030477"/>
                  <a:ext cx="0" cy="41438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4071758" y="4464717"/>
                  <a:ext cx="0" cy="9645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4264760" y="4030477"/>
                  <a:ext cx="0" cy="44265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4418380" y="4457356"/>
                  <a:ext cx="0" cy="1680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4568762" y="4433121"/>
                  <a:ext cx="14023" cy="2423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725620" y="4259786"/>
                  <a:ext cx="0" cy="18507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879240" y="4464716"/>
                  <a:ext cx="0" cy="27954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5109670" y="4183342"/>
                  <a:ext cx="0" cy="26876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301695" y="4464716"/>
                  <a:ext cx="0" cy="46714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479" y="3638367"/>
                <a:ext cx="413550" cy="3308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01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2629811" y="3956412"/>
            <a:ext cx="729695" cy="417898"/>
            <a:chOff x="2629811" y="4030477"/>
            <a:chExt cx="729695" cy="41789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27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Extensions of FRI recovery to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higher dimensions is non-trivial!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  <p:grpSp>
        <p:nvGrpSpPr>
          <p:cNvPr id="300" name="Group 299"/>
          <p:cNvGrpSpPr/>
          <p:nvPr/>
        </p:nvGrpSpPr>
        <p:grpSpPr>
          <a:xfrm>
            <a:off x="4526914" y="2080575"/>
            <a:ext cx="3978874" cy="4260619"/>
            <a:chOff x="4514599" y="1931205"/>
            <a:chExt cx="3978874" cy="4260619"/>
          </a:xfrm>
        </p:grpSpPr>
        <p:sp>
          <p:nvSpPr>
            <p:cNvPr id="301" name="Rectangle 300"/>
            <p:cNvSpPr/>
            <p:nvPr/>
          </p:nvSpPr>
          <p:spPr>
            <a:xfrm>
              <a:off x="4572000" y="2820009"/>
              <a:ext cx="3349445" cy="292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/>
            <p:cNvGrpSpPr/>
            <p:nvPr/>
          </p:nvGrpSpPr>
          <p:grpSpPr>
            <a:xfrm>
              <a:off x="4514599" y="1931205"/>
              <a:ext cx="3978874" cy="4260619"/>
              <a:chOff x="4514599" y="1931205"/>
              <a:chExt cx="3978874" cy="4260619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861175" y="2000700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5313800" y="2453325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744" y="2420020"/>
                <a:ext cx="1165925" cy="1189513"/>
              </a:xfrm>
              <a:prstGeom prst="rect">
                <a:avLst/>
              </a:prstGeom>
            </p:spPr>
          </p:pic>
          <p:sp>
            <p:nvSpPr>
              <p:cNvPr id="306" name="Rectangle 305"/>
              <p:cNvSpPr/>
              <p:nvPr/>
            </p:nvSpPr>
            <p:spPr>
              <a:xfrm>
                <a:off x="4862006" y="4134424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5314631" y="4587049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8575" y="4553744"/>
                <a:ext cx="1165925" cy="1189513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599" y="1931205"/>
                <a:ext cx="517208" cy="328613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682" y="4281918"/>
                <a:ext cx="520065" cy="382905"/>
              </a:xfrm>
              <a:prstGeom prst="rect">
                <a:avLst/>
              </a:prstGeom>
            </p:spPr>
          </p:pic>
          <p:cxnSp>
            <p:nvCxnSpPr>
              <p:cNvPr id="311" name="Straight Arrow Connector 310"/>
              <p:cNvCxnSpPr/>
              <p:nvPr/>
            </p:nvCxnSpPr>
            <p:spPr>
              <a:xfrm flipH="1">
                <a:off x="6429357" y="4310784"/>
                <a:ext cx="490049" cy="30462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TextBox 311"/>
              <p:cNvSpPr txBox="1"/>
              <p:nvPr/>
            </p:nvSpPr>
            <p:spPr>
              <a:xfrm>
                <a:off x="5889875" y="3849119"/>
                <a:ext cx="2603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5"/>
                    </a:solidFill>
                    <a:latin typeface="+mj-lt"/>
                  </a:rPr>
                  <a:t>Diracs</a:t>
                </a:r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accent5"/>
                    </a:solidFill>
                    <a:latin typeface="+mj-lt"/>
                  </a:rPr>
                  <a:t>on a Curve</a:t>
                </a:r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cxnSp>
            <p:nvCxnSpPr>
              <p:cNvPr id="313" name="Straight Arrow Connector 312"/>
              <p:cNvCxnSpPr/>
              <p:nvPr/>
            </p:nvCxnSpPr>
            <p:spPr>
              <a:xfrm flipH="1" flipV="1">
                <a:off x="6400745" y="3550277"/>
                <a:ext cx="490050" cy="37457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707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1"/>
                </a:solidFill>
                <a:latin typeface="+mj-lt"/>
              </a:rPr>
              <a:t>Off-the-Grid Image 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sz="4000" dirty="0" smtClean="0">
                <a:solidFill>
                  <a:schemeClr val="accent1"/>
                </a:solidFill>
                <a:latin typeface="+mj-lt"/>
              </a:rPr>
              <a:t>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\ldots \infty}&#10;\]&#10;}&#10;\end{document}"/>
  <p:tag name="IGUANATEXSIZE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neq}&#10;\]&#10;}&#10;\end{document}"/>
  <p:tag name="IGUANATEXSIZE" val="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x f}&#10;\]&#10;}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y f}&#10;\]&#10;}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4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4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1.7\Lambda}&#10;\]&#10;}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]}&#10;\]&#10;}&#10;\end{document}"/>
  <p:tag name="IGUANATEXSIZE" val="1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]}&#10;\]&#10;}&#10;\end{document}"/>
  <p:tag name="IGUANATEXSIZE" val="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u(x,y)}}&#10;\]&#10;}&#10;\end{document}"/>
  <p:tag name="IGUANATEXSIZE" val="3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e^{j2\pi(kx+ly)}\textcolor{darkred}{\mu(x,y)}}&#10;\]&#10;}&#10;\end{document}"/>
  <p:tag name="IGUANATEXSIZE" val="3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V = [V_S~\textcolor{darkred}{V_N}],~~~~~~~~~~\textcolor{darkred}{V_N} = [\textcolor{darkred}{c_1}, ...,  \textcolor{darkred}{c_n}]}&#10;\]&#10;}&#10;\end{document}"/>
  <p:tag name="IGUANATEXSIZE" val="2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 \cdots +}&#10;\]&#10;}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}&#10;\]&#10;}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}&#10;\]&#10;}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u = |\mathcal{F}^{-1}\textcolor{darkred}{c_1}|^2 + |\mathcal{F}^{-1}\textcolor{darkred}{c_2}|^2 + \cdots + |\mathcal{F}^{-1}\textcolor{darkred}{c_n}|^2 }&#10;\]&#10;}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igma(\mathcal{T}(\widehat{f}))}&#10;\]&#10;}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cal{T}(\widehat{f}) = U\Sigma V^H}&#10;\]&#10;}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f \int |\textcolor{darkred}{\mu \cdot \nabla f}|\, dr\,\quad s.t.\quad\hat{f}[k,l] = b[k,l], (k,l)\in \Gamma}&#10;\]&#10;}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{\mu = 0\}}&#10;\]&#10;}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in_{x} \sum_i w_i \cdot |(Dx)_i| + \lambda \|A x - b\|^2}&#10;\]&#10;}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{f}}~~\|P \widehat{f} - b\|^2 + \lambda\textcolor{darkred}{\|\mathcal{T}(\widehat{f})\|_{*}}}&#10;\]&#10;}&#10;\end{document}"/>
  <p:tag name="IGUANATEXSIZE" val="3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0</TotalTime>
  <Words>671</Words>
  <Application>Microsoft Office PowerPoint</Application>
  <PresentationFormat>On-screen Show (4:3)</PresentationFormat>
  <Paragraphs>245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Wingdings</vt:lpstr>
      <vt:lpstr>Calibri</vt:lpstr>
      <vt:lpstr>Open Sans Condensed</vt:lpstr>
      <vt:lpstr>Roboto Light</vt:lpstr>
      <vt:lpstr>Roboto Medium</vt:lpstr>
      <vt:lpstr>ISBI</vt:lpstr>
      <vt:lpstr>Super-resolution MRI Using Finite Rate of Innovation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2016-04-22T00:54:04Z</dcterms:created>
  <dcterms:modified xsi:type="dcterms:W3CDTF">2016-04-22T00:54:54Z</dcterms:modified>
</cp:coreProperties>
</file>